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35"/>
  </p:notesMasterIdLst>
  <p:handoutMasterIdLst>
    <p:handoutMasterId r:id="rId36"/>
  </p:handoutMasterIdLst>
  <p:sldIdLst>
    <p:sldId id="282" r:id="rId2"/>
    <p:sldId id="281" r:id="rId3"/>
    <p:sldId id="256" r:id="rId4"/>
    <p:sldId id="257" r:id="rId5"/>
    <p:sldId id="258" r:id="rId6"/>
    <p:sldId id="259" r:id="rId7"/>
    <p:sldId id="263" r:id="rId8"/>
    <p:sldId id="286" r:id="rId9"/>
    <p:sldId id="287" r:id="rId10"/>
    <p:sldId id="304" r:id="rId11"/>
    <p:sldId id="305" r:id="rId12"/>
    <p:sldId id="306" r:id="rId13"/>
    <p:sldId id="288" r:id="rId14"/>
    <p:sldId id="291" r:id="rId15"/>
    <p:sldId id="292" r:id="rId16"/>
    <p:sldId id="293" r:id="rId17"/>
    <p:sldId id="294" r:id="rId18"/>
    <p:sldId id="295" r:id="rId19"/>
    <p:sldId id="307" r:id="rId20"/>
    <p:sldId id="273" r:id="rId21"/>
    <p:sldId id="285" r:id="rId22"/>
    <p:sldId id="270" r:id="rId23"/>
    <p:sldId id="269" r:id="rId24"/>
    <p:sldId id="290" r:id="rId25"/>
    <p:sldId id="289" r:id="rId26"/>
    <p:sldId id="296" r:id="rId27"/>
    <p:sldId id="297" r:id="rId28"/>
    <p:sldId id="298" r:id="rId29"/>
    <p:sldId id="299" r:id="rId30"/>
    <p:sldId id="300" r:id="rId31"/>
    <p:sldId id="302" r:id="rId32"/>
    <p:sldId id="303" r:id="rId33"/>
    <p:sldId id="284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1DE0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17" autoAdjust="0"/>
    <p:restoredTop sz="81833" autoAdjust="0"/>
  </p:normalViewPr>
  <p:slideViewPr>
    <p:cSldViewPr snapToGrid="0" snapToObjects="1">
      <p:cViewPr varScale="1">
        <p:scale>
          <a:sx n="60" d="100"/>
          <a:sy n="60" d="100"/>
        </p:scale>
        <p:origin x="-176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AAB5E3-0C74-544F-A3FD-6616603D0623}" type="datetimeFigureOut">
              <a:rPr lang="en-US" smtClean="0"/>
              <a:t>17-03-28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C1337-6789-CD49-B39F-A7692A6B6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816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A1C5D-8798-E844-AAB1-0258B9556899}" type="datetimeFigureOut">
              <a:rPr lang="en-US" smtClean="0"/>
              <a:t>17-03-28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F7D7C4-C214-1E4C-8698-CE967F5E5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986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start off with a simple image, for example</a:t>
            </a:r>
            <a:r>
              <a:rPr lang="en-US" baseline="0" dirty="0" smtClean="0"/>
              <a:t> of the </a:t>
            </a:r>
            <a:r>
              <a:rPr lang="en-US" baseline="0" dirty="0" err="1" smtClean="0"/>
              <a:t>grouphere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7D7C4-C214-1E4C-8698-CE967F5E520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23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encoder is a 48 layer</a:t>
            </a:r>
            <a:r>
              <a:rPr lang="en-US" baseline="0" dirty="0" smtClean="0"/>
              <a:t> </a:t>
            </a:r>
            <a:r>
              <a:rPr lang="en-US" dirty="0" smtClean="0"/>
              <a:t>CNN</a:t>
            </a:r>
            <a:r>
              <a:rPr lang="en-US" baseline="0" dirty="0" smtClean="0"/>
              <a:t> that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7D7C4-C214-1E4C-8698-CE967F5E52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032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RNN takes the vector of features as its input, and uses that to generate a list of words that best describe the image</a:t>
            </a:r>
          </a:p>
          <a:p>
            <a:r>
              <a:rPr lang="en-US" baseline="0" dirty="0" smtClean="0"/>
              <a:t>LSTM is used to keep the weights generated for a much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7D7C4-C214-1E4C-8698-CE967F5E52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43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Moving</a:t>
            </a:r>
            <a:r>
              <a:rPr lang="en-US" baseline="0" dirty="0" smtClean="0"/>
              <a:t> on to Test recognition using OCR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7D7C4-C214-1E4C-8698-CE967F5E520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744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Apply MSER on the image.</a:t>
            </a:r>
          </a:p>
          <a:p>
            <a:r>
              <a:rPr lang="en-US" dirty="0" smtClean="0"/>
              <a:t>MSER regions are connected areas </a:t>
            </a:r>
            <a:r>
              <a:rPr lang="en-US" dirty="0" err="1" smtClean="0"/>
              <a:t>characterizedby</a:t>
            </a:r>
            <a:r>
              <a:rPr lang="en-US" dirty="0" smtClean="0"/>
              <a:t> almost uniform intensity, surrounded by </a:t>
            </a:r>
            <a:r>
              <a:rPr lang="en-US" dirty="0" err="1" smtClean="0"/>
              <a:t>contrastingbackground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7D7C4-C214-1E4C-8698-CE967F5E52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89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Once we have the MSER regions, we</a:t>
            </a:r>
            <a:r>
              <a:rPr lang="en-US" baseline="0" dirty="0" smtClean="0"/>
              <a:t> also get a few other regions in the image that are not text.</a:t>
            </a:r>
          </a:p>
          <a:p>
            <a:r>
              <a:rPr lang="en-US" dirty="0" smtClean="0"/>
              <a:t>Using geometric properties of text, we remove the non text areas.</a:t>
            </a:r>
          </a:p>
          <a:p>
            <a:r>
              <a:rPr lang="en-US" dirty="0" smtClean="0"/>
              <a:t>We can also train a NN to classify</a:t>
            </a:r>
            <a:r>
              <a:rPr lang="en-US" baseline="0" dirty="0" smtClean="0"/>
              <a:t> between text and non text</a:t>
            </a:r>
            <a:r>
              <a:rPr lang="en-US" dirty="0" smtClean="0"/>
              <a:t>	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7D7C4-C214-1E4C-8698-CE967F5E52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754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After the letters</a:t>
            </a:r>
            <a:r>
              <a:rPr lang="en-US" baseline="0" dirty="0" smtClean="0"/>
              <a:t> and numbers are identified, we create bounding boxes around each of them</a:t>
            </a:r>
          </a:p>
          <a:p>
            <a:r>
              <a:rPr lang="en-US" baseline="0" dirty="0" smtClean="0"/>
              <a:t>At this point, we can perform OCR on the image, but we will get a list of letters, and they might not be in the proper order, so might not make sense.</a:t>
            </a:r>
          </a:p>
          <a:p>
            <a:r>
              <a:rPr lang="en-US" baseline="0" dirty="0" smtClean="0"/>
              <a:t>For example, the word PLATE, if we perform OCR on it at this point, we might get a list of letters in the right order that spell out PLATE, but chances are that we will get a list of words that don</a:t>
            </a:r>
            <a:r>
              <a:rPr lang="mr-IN" baseline="0" dirty="0" smtClean="0"/>
              <a:t>’</a:t>
            </a:r>
            <a:r>
              <a:rPr lang="en-US" baseline="0" dirty="0" smtClean="0"/>
              <a:t>t make sense, </a:t>
            </a:r>
          </a:p>
          <a:p>
            <a:r>
              <a:rPr lang="en-US" baseline="0" dirty="0" smtClean="0"/>
              <a:t>for example : “LTAPE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7D7C4-C214-1E4C-8698-CE967F5E52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1490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what we do is combine the</a:t>
            </a:r>
            <a:r>
              <a:rPr lang="en-US" baseline="0" dirty="0" smtClean="0"/>
              <a:t> overlapping bounding boxes, and this gives us a bigger bounding box.</a:t>
            </a:r>
          </a:p>
          <a:p>
            <a:r>
              <a:rPr lang="en-US" baseline="0" dirty="0" smtClean="0"/>
              <a:t>We now perform OCR on the bounding boxes, and this gives us a results of what the text 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7D7C4-C214-1E4C-8698-CE967F5E520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338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is the result</a:t>
            </a:r>
          </a:p>
          <a:p>
            <a:r>
              <a:rPr lang="en-US" dirty="0" smtClean="0"/>
              <a:t>As</a:t>
            </a:r>
            <a:r>
              <a:rPr lang="en-US" baseline="0" dirty="0" smtClean="0"/>
              <a:t> you can see, some words weren't correctly spelled, for example HANDICAPPED</a:t>
            </a:r>
          </a:p>
          <a:p>
            <a:r>
              <a:rPr lang="en-US" baseline="0" dirty="0" smtClean="0"/>
              <a:t>This depends highly on the quality and size of the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7D7C4-C214-1E4C-8698-CE967F5E520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0804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example here is a picture from a washroom</a:t>
            </a:r>
            <a:r>
              <a:rPr lang="en-US" baseline="0" dirty="0" smtClean="0"/>
              <a:t> on a train, and as we can see, the result is almost accurate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7D7C4-C214-1E4C-8698-CE967F5E520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454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start out with an image</a:t>
            </a:r>
          </a:p>
          <a:p>
            <a:r>
              <a:rPr lang="en-US" dirty="0" smtClean="0"/>
              <a:t>Break</a:t>
            </a:r>
            <a:r>
              <a:rPr lang="en-US" baseline="0" dirty="0" smtClean="0"/>
              <a:t> it up into squares</a:t>
            </a:r>
          </a:p>
          <a:p>
            <a:r>
              <a:rPr lang="en-US" baseline="0" dirty="0" smtClean="0"/>
              <a:t>And then create bounding boxes. These are done using a CNN, and edge detection.</a:t>
            </a:r>
          </a:p>
          <a:p>
            <a:r>
              <a:rPr lang="en-US" baseline="0" dirty="0" smtClean="0"/>
              <a:t>Basically, all the little boxes create a bounding box, and run image classification on the bounding boxes. This returns with a score of how confident the box is that it recognizes the object.</a:t>
            </a:r>
          </a:p>
          <a:p>
            <a:r>
              <a:rPr lang="en-US" baseline="0" dirty="0" smtClean="0"/>
              <a:t>All bounding boxes with the same classified image, and then boxed together</a:t>
            </a:r>
          </a:p>
          <a:p>
            <a:endParaRPr lang="en-US" baseline="0" dirty="0" smtClean="0"/>
          </a:p>
          <a:p>
            <a:r>
              <a:rPr lang="en-US" dirty="0" smtClean="0"/>
              <a:t>First you overlay</a:t>
            </a:r>
            <a:r>
              <a:rPr lang="en-US" baseline="0" dirty="0" smtClean="0"/>
              <a:t> a grid on top of that image, and each cell is responsible for detecting certain things</a:t>
            </a:r>
          </a:p>
          <a:p>
            <a:r>
              <a:rPr lang="en-US" baseline="0" dirty="0" smtClean="0"/>
              <a:t>Each cell performs image classification, and returns a result of what it thinks its in the box, as well as a confidence value for that image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7D7C4-C214-1E4C-8698-CE967F5E520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98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run it through</a:t>
            </a:r>
            <a:r>
              <a:rPr lang="en-US" baseline="0" dirty="0" smtClean="0"/>
              <a:t> one of the models and get this output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7D7C4-C214-1E4C-8698-CE967F5E52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943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7D7C4-C214-1E4C-8698-CE967F5E520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072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 Level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arcitecture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7D7C4-C214-1E4C-8698-CE967F5E520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613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 reviews</a:t>
            </a:r>
          </a:p>
          <a:p>
            <a:r>
              <a:rPr lang="en-US" dirty="0" smtClean="0"/>
              <a:t>Highlight</a:t>
            </a:r>
            <a:r>
              <a:rPr lang="en-US" baseline="0" dirty="0" smtClean="0"/>
              <a:t> stats</a:t>
            </a:r>
          </a:p>
          <a:p>
            <a:endParaRPr lang="en-US" dirty="0"/>
          </a:p>
          <a:p>
            <a:r>
              <a:rPr lang="en-US" dirty="0"/>
              <a:t>----- Meeting Notes (17-03-28 12:03) -----</a:t>
            </a:r>
          </a:p>
          <a:p>
            <a:r>
              <a:rPr lang="en-US" dirty="0"/>
              <a:t>what was my work and what was done</a:t>
            </a:r>
          </a:p>
          <a:p>
            <a:r>
              <a:rPr lang="en-US" dirty="0"/>
              <a:t>what was new presented</a:t>
            </a:r>
          </a:p>
          <a:p>
            <a:r>
              <a:rPr lang="en-US" dirty="0"/>
              <a:t>autor backgroud and need what i did</a:t>
            </a:r>
          </a:p>
          <a:p>
            <a:r>
              <a:rPr lang="en-US" dirty="0"/>
              <a:t>go easier on deep learning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7D7C4-C214-1E4C-8698-CE967F5E520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14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 thesis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7D7C4-C214-1E4C-8698-CE967F5E52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16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the presentation covers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7D7C4-C214-1E4C-8698-CE967F5E52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117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Autour</a:t>
            </a:r>
            <a:r>
              <a:rPr lang="en-US" dirty="0" smtClean="0"/>
              <a:t> is an eyes free mobile</a:t>
            </a:r>
            <a:r>
              <a:rPr lang="en-US" baseline="0" dirty="0" smtClean="0"/>
              <a:t> system that is designed to help the visually impaired to get a better understanding of their surroundings.</a:t>
            </a:r>
          </a:p>
          <a:p>
            <a:r>
              <a:rPr lang="en-US" baseline="0" dirty="0" smtClean="0"/>
              <a:t>It is a download able app, that uses the built in sensors of a phone, such as cameras to reveal information and directions to the users. </a:t>
            </a:r>
          </a:p>
          <a:p>
            <a:r>
              <a:rPr lang="en-US" baseline="0" dirty="0" smtClean="0"/>
              <a:t>These details are relayed to the user through audio, in the similar way a sign or visual cues would to a sighted user.</a:t>
            </a:r>
          </a:p>
          <a:p>
            <a:r>
              <a:rPr lang="en-US" baseline="0" dirty="0" smtClean="0"/>
              <a:t>This picture shows a user wearing his cell phone around his neck. It is using the front facing camera, and the </a:t>
            </a:r>
            <a:r>
              <a:rPr lang="en-US" baseline="0" dirty="0" err="1" smtClean="0"/>
              <a:t>gps</a:t>
            </a:r>
            <a:r>
              <a:rPr lang="en-US" baseline="0" dirty="0" smtClean="0"/>
              <a:t> to reveal things around the user. </a:t>
            </a:r>
          </a:p>
          <a:p>
            <a:r>
              <a:rPr lang="en-US" baseline="0" dirty="0" smtClean="0"/>
              <a:t>It also provides more in depth information about a particular location, on request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7D7C4-C214-1E4C-8698-CE967F5E52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81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purpose of this project is to built</a:t>
            </a:r>
            <a:r>
              <a:rPr lang="en-US" baseline="0" dirty="0" smtClean="0"/>
              <a:t> an image captioning for </a:t>
            </a:r>
            <a:r>
              <a:rPr lang="en-US" baseline="0" dirty="0" err="1" smtClean="0"/>
              <a:t>Autour</a:t>
            </a:r>
            <a:endParaRPr lang="en-US" baseline="0" dirty="0" smtClean="0"/>
          </a:p>
          <a:p>
            <a:r>
              <a:rPr lang="en-US" baseline="0" dirty="0" smtClean="0"/>
              <a:t>The users camera will take pictures at a certain time interval, and the image will be uploaded to cloud, where a computer will access the images, run it through a </a:t>
            </a:r>
          </a:p>
          <a:p>
            <a:r>
              <a:rPr lang="en-US" baseline="0" dirty="0" smtClean="0"/>
              <a:t>Deep Learning Network, and produce a sentence, describing the objects in the image.</a:t>
            </a:r>
          </a:p>
          <a:p>
            <a:r>
              <a:rPr lang="en-US" baseline="0" dirty="0" smtClean="0"/>
              <a:t>So what is an image made of?</a:t>
            </a:r>
          </a:p>
          <a:p>
            <a:r>
              <a:rPr lang="en-US" baseline="0" dirty="0" smtClean="0"/>
              <a:t>It is usually made of objects such as animals, humans, cars and etc.</a:t>
            </a:r>
          </a:p>
          <a:p>
            <a:r>
              <a:rPr lang="en-US" baseline="0" dirty="0" smtClean="0"/>
              <a:t>And it has actions that link the object to the image. For example, this image of a dog, which is jumping over a hurdle.</a:t>
            </a:r>
          </a:p>
          <a:p>
            <a:r>
              <a:rPr lang="en-US" baseline="0" dirty="0" smtClean="0"/>
              <a:t>A model will be created, and trained with image data bases, such as MSCOCO.</a:t>
            </a:r>
          </a:p>
          <a:p>
            <a:r>
              <a:rPr lang="en-US" baseline="0" dirty="0" smtClean="0"/>
              <a:t>We will be feeding images to the model, and the model will generate such description of the objects and actions in the image</a:t>
            </a:r>
          </a:p>
          <a:p>
            <a:r>
              <a:rPr lang="en-US" baseline="0" dirty="0" smtClean="0"/>
              <a:t>Item like signs and labels will also be read to the user, for example street post picture of Jeanne </a:t>
            </a:r>
            <a:r>
              <a:rPr lang="en-US" baseline="0" dirty="0" err="1" smtClean="0"/>
              <a:t>Mance</a:t>
            </a:r>
            <a:r>
              <a:rPr lang="en-US" baseline="0" dirty="0" smtClean="0"/>
              <a:t> Street, and the caption reads out the sign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7D7C4-C214-1E4C-8698-CE967F5E52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23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For humans, it is easy to look at an image, and recognize the different objects and actions taking place in the image.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Not only can we recognize, but our brains can create complex sentences that can describe every single detail in an image giving a literal meaning to the quote “a picture tells a thousand words”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 interesting fact about that quote, it was originally created as a way to tell shoppers that you can look at a catalog and see all the items for sale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Through my research, I have come across two benchmarks in this subject: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	The Pascal Visual Object Classes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	The </a:t>
            </a:r>
            <a:r>
              <a:rPr lang="en-US" baseline="0" dirty="0" err="1" smtClean="0"/>
              <a:t>ImageNet</a:t>
            </a:r>
            <a:r>
              <a:rPr lang="en-US" baseline="0" dirty="0" smtClean="0"/>
              <a:t> Large Scale Visual Recognition Challenge (ILSVCR)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These are conferences that have been running annually since 2005, and they are two goals: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1) To create a dataset of images and their corresponding descriptions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2) To provide an annual competition for anyone to test out new algorithms or models.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There has been some great outcomes from these annual meetings, and each year they improve. Unfortunately, there isn’t time to talk about all of them </a:t>
            </a:r>
          </a:p>
          <a:p>
            <a:r>
              <a:rPr lang="en-US" dirty="0" smtClean="0"/>
              <a:t>In</a:t>
            </a:r>
            <a:r>
              <a:rPr lang="en-US" baseline="0" dirty="0" smtClean="0"/>
              <a:t> the past few years, a quantifiable amount </a:t>
            </a:r>
            <a:r>
              <a:rPr lang="en-US" dirty="0" smtClean="0"/>
              <a:t>of work has been</a:t>
            </a:r>
            <a:r>
              <a:rPr lang="en-US" baseline="0" dirty="0" smtClean="0"/>
              <a:t> in the subject of Neural networks, and using them to classify, identify and describe images.</a:t>
            </a:r>
          </a:p>
          <a:p>
            <a:r>
              <a:rPr lang="en-US" baseline="0" dirty="0" smtClean="0"/>
              <a:t>One of the most promising ones we have come across is </a:t>
            </a:r>
            <a:r>
              <a:rPr lang="en-US" baseline="0" dirty="0" err="1" smtClean="0"/>
              <a:t>NeuralTalk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7D7C4-C214-1E4C-8698-CE967F5E52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05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are the four areas</a:t>
            </a:r>
            <a:r>
              <a:rPr lang="en-US" baseline="0" dirty="0" smtClean="0"/>
              <a:t> ill be talking about: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7D7C4-C214-1E4C-8698-CE967F5E520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80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 the architecture of the captioning system has two parts:</a:t>
            </a:r>
          </a:p>
          <a:p>
            <a:r>
              <a:rPr lang="en-US" dirty="0" smtClean="0"/>
              <a:t>The first part is the encoder, which takes the image as an </a:t>
            </a:r>
            <a:r>
              <a:rPr lang="en-US" dirty="0" smtClean="0"/>
              <a:t>input</a:t>
            </a:r>
          </a:p>
          <a:p>
            <a:r>
              <a:rPr lang="en-US" dirty="0" smtClean="0"/>
              <a:t>The model is trained to take an image I, and maximize the probability p(S|I)</a:t>
            </a:r>
          </a:p>
          <a:p>
            <a:r>
              <a:rPr lang="en-US" dirty="0" smtClean="0"/>
              <a:t>Where S = {S1,S2,</a:t>
            </a:r>
            <a:r>
              <a:rPr lang="mr-IN" dirty="0" smtClean="0"/>
              <a:t>…</a:t>
            </a:r>
            <a:r>
              <a:rPr lang="en-US" dirty="0" smtClean="0"/>
              <a:t>,</a:t>
            </a:r>
            <a:r>
              <a:rPr lang="en-US" dirty="0" err="1" smtClean="0"/>
              <a:t>Sn</a:t>
            </a:r>
            <a:r>
              <a:rPr lang="en-US" dirty="0" smtClean="0"/>
              <a:t>} is a list of words</a:t>
            </a:r>
            <a:r>
              <a:rPr lang="en-US" baseline="0" dirty="0" smtClean="0"/>
              <a:t> from a dictionary that describe the image </a:t>
            </a:r>
            <a:r>
              <a:rPr lang="en-US" baseline="0" dirty="0" err="1" smtClean="0"/>
              <a:t>adequetely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7D7C4-C214-1E4C-8698-CE967F5E52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556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CFD6-2477-D344-A2E6-C1C26A627649}" type="datetime1">
              <a:rPr lang="en-CA" smtClean="0"/>
              <a:t>17-03-28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C1D884-F24A-7E40-B27E-A00479246CB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F86A-09B0-0048-849A-5B201FD2B826}" type="datetime1">
              <a:rPr lang="en-CA" smtClean="0"/>
              <a:t>17-03-28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D884-F24A-7E40-B27E-A00479246C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7ED28-2841-FA4C-B2C3-14C2A7E53DB0}" type="datetime1">
              <a:rPr lang="en-CA" smtClean="0"/>
              <a:t>17-03-28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D884-F24A-7E40-B27E-A00479246C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55408-1F62-7249-9099-7454834B1BE2}" type="datetime1">
              <a:rPr lang="en-CA" smtClean="0"/>
              <a:t>17-03-28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D884-F24A-7E40-B27E-A00479246C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5FBA1-DAF2-BF49-90AB-90C8ACA8F6EB}" type="datetime1">
              <a:rPr lang="en-CA" smtClean="0"/>
              <a:t>17-03-28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D884-F24A-7E40-B27E-A00479246CB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2BF24-67CF-D349-A1E8-E71B04D58488}" type="datetime1">
              <a:rPr lang="en-CA" smtClean="0"/>
              <a:t>17-03-28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D884-F24A-7E40-B27E-A00479246CB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F8472-7283-AF49-863B-0580DEDD5F18}" type="datetime1">
              <a:rPr lang="en-CA" smtClean="0"/>
              <a:t>17-03-28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D884-F24A-7E40-B27E-A00479246CB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F225-F149-8C4C-9196-0176F6714A90}" type="datetime1">
              <a:rPr lang="en-CA" smtClean="0"/>
              <a:t>17-03-28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D884-F24A-7E40-B27E-A00479246C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62726-BFFE-1349-9E98-6CB04AE9DD7D}" type="datetime1">
              <a:rPr lang="en-CA" smtClean="0"/>
              <a:t>17-03-28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D884-F24A-7E40-B27E-A00479246C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4C958-244A-C841-82FA-9527571EB3DC}" type="datetime1">
              <a:rPr lang="en-CA" smtClean="0"/>
              <a:t>17-03-28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D884-F24A-7E40-B27E-A00479246C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41857-93BC-F641-A768-FAD35EF0FB76}" type="datetime1">
              <a:rPr lang="en-CA" smtClean="0"/>
              <a:t>17-03-28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D884-F24A-7E40-B27E-A00479246C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9EDC808-982A-B54D-BA5F-019E419F2B47}" type="datetime1">
              <a:rPr lang="en-CA" smtClean="0"/>
              <a:t>17-03-28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AC1D884-F24A-7E40-B27E-A00479246CB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g"/><Relationship Id="rId5" Type="http://schemas.openxmlformats.org/officeDocument/2006/relationships/image" Target="../media/image26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9.png"/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06" y="762000"/>
            <a:ext cx="7351059" cy="490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68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Encoder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D884-F24A-7E40-B27E-A00479246CBC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043" y="2566148"/>
            <a:ext cx="7560235" cy="28203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83043" y="1974334"/>
            <a:ext cx="2460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Inception V3 Network</a:t>
            </a:r>
          </a:p>
        </p:txBody>
      </p:sp>
    </p:spTree>
    <p:extLst>
      <p:ext uri="{BB962C8B-B14F-4D97-AF65-F5344CB8AC3E}">
        <p14:creationId xmlns:p14="http://schemas.microsoft.com/office/powerpoint/2010/main" val="509331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D884-F24A-7E40-B27E-A00479246CBC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347" y="1600200"/>
            <a:ext cx="5657476" cy="465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23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D884-F24A-7E40-B27E-A00479246CBC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118" y="1719728"/>
            <a:ext cx="7290670" cy="480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02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 Recognition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D884-F24A-7E40-B27E-A00479246CBC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 descr="TextDetectionExample_0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7" t="4129" r="8337" b="8071"/>
          <a:stretch/>
        </p:blipFill>
        <p:spPr>
          <a:xfrm>
            <a:off x="1897529" y="1844116"/>
            <a:ext cx="5378824" cy="41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45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Maximally Stable External Regions</a:t>
            </a:r>
            <a:endParaRPr lang="en-US" sz="4000" dirty="0"/>
          </a:p>
        </p:txBody>
      </p:sp>
      <p:pic>
        <p:nvPicPr>
          <p:cNvPr id="5" name="Content Placeholder 4" descr="TextDetectionExample_01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2" t="12303" r="8424" b="12303"/>
          <a:stretch/>
        </p:blipFill>
        <p:spPr>
          <a:xfrm>
            <a:off x="1135528" y="1600200"/>
            <a:ext cx="6858001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D884-F24A-7E40-B27E-A00479246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80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Remove non text region</a:t>
            </a:r>
            <a:endParaRPr lang="en-US" dirty="0"/>
          </a:p>
        </p:txBody>
      </p:sp>
      <p:pic>
        <p:nvPicPr>
          <p:cNvPr id="5" name="Content Placeholder 4" descr="TextDetectionExample_04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2" t="12303" r="8242" b="12303"/>
          <a:stretch/>
        </p:blipFill>
        <p:spPr>
          <a:xfrm>
            <a:off x="1120588" y="1600200"/>
            <a:ext cx="6887883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D884-F24A-7E40-B27E-A00479246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41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Bounding boxes</a:t>
            </a:r>
            <a:endParaRPr lang="en-US" dirty="0"/>
          </a:p>
        </p:txBody>
      </p:sp>
      <p:pic>
        <p:nvPicPr>
          <p:cNvPr id="5" name="Content Placeholder 4" descr="TextDetectionExample_05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8" t="12303" r="8424" b="12303"/>
          <a:stretch/>
        </p:blipFill>
        <p:spPr>
          <a:xfrm>
            <a:off x="1090706" y="1600200"/>
            <a:ext cx="6902823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D884-F24A-7E40-B27E-A00479246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424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Combination and OCR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D884-F24A-7E40-B27E-A00479246CBC}" type="slidenum">
              <a:rPr lang="en-US" smtClean="0"/>
              <a:t>17</a:t>
            </a:fld>
            <a:endParaRPr lang="en-US"/>
          </a:p>
        </p:txBody>
      </p:sp>
      <p:pic>
        <p:nvPicPr>
          <p:cNvPr id="7" name="Content Placeholder 6" descr="TextDetectionExample_06 (1)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1" t="12303" r="8243" b="12303"/>
          <a:stretch/>
        </p:blipFill>
        <p:spPr>
          <a:xfrm>
            <a:off x="1135528" y="1600200"/>
            <a:ext cx="6872943" cy="4525963"/>
          </a:xfrm>
        </p:spPr>
      </p:pic>
    </p:spTree>
    <p:extLst>
      <p:ext uri="{BB962C8B-B14F-4D97-AF65-F5344CB8AC3E}">
        <p14:creationId xmlns:p14="http://schemas.microsoft.com/office/powerpoint/2010/main" val="4179775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3865" y="1645023"/>
            <a:ext cx="2704354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HANDICIXPPED </a:t>
            </a:r>
          </a:p>
          <a:p>
            <a:pPr marL="0" indent="0">
              <a:buNone/>
            </a:pPr>
            <a:r>
              <a:rPr lang="en-US" dirty="0" smtClean="0"/>
              <a:t>PARKING </a:t>
            </a:r>
          </a:p>
          <a:p>
            <a:pPr marL="0" indent="0">
              <a:buNone/>
            </a:pPr>
            <a:r>
              <a:rPr lang="en-US" dirty="0" smtClean="0"/>
              <a:t>SPECIAL PLATE </a:t>
            </a:r>
          </a:p>
          <a:p>
            <a:pPr marL="0" indent="0">
              <a:buNone/>
            </a:pPr>
            <a:r>
              <a:rPr lang="en-US" dirty="0" smtClean="0"/>
              <a:t>REQUIRED </a:t>
            </a:r>
          </a:p>
          <a:p>
            <a:pPr marL="0" indent="0">
              <a:buNone/>
            </a:pPr>
            <a:r>
              <a:rPr lang="en-US" dirty="0" smtClean="0"/>
              <a:t>UNAUTHORIZED </a:t>
            </a:r>
          </a:p>
          <a:p>
            <a:pPr marL="0" indent="0">
              <a:buNone/>
            </a:pPr>
            <a:r>
              <a:rPr lang="en-US" dirty="0" smtClean="0"/>
              <a:t>VEHICLES </a:t>
            </a:r>
          </a:p>
          <a:p>
            <a:pPr marL="0" indent="0">
              <a:buNone/>
            </a:pPr>
            <a:r>
              <a:rPr lang="en-US" dirty="0" smtClean="0"/>
              <a:t>MAY </a:t>
            </a:r>
            <a:r>
              <a:rPr lang="en-US" dirty="0"/>
              <a:t>BE </a:t>
            </a:r>
            <a:r>
              <a:rPr lang="en-US" dirty="0" smtClean="0"/>
              <a:t>TOWED </a:t>
            </a:r>
          </a:p>
          <a:p>
            <a:pPr marL="0" indent="0">
              <a:buNone/>
            </a:pPr>
            <a:r>
              <a:rPr lang="en-US" dirty="0" smtClean="0"/>
              <a:t>AT OWNERS </a:t>
            </a:r>
          </a:p>
          <a:p>
            <a:pPr marL="0" indent="0">
              <a:buNone/>
            </a:pPr>
            <a:r>
              <a:rPr lang="en-US" dirty="0" smtClean="0"/>
              <a:t>EXPENSE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D884-F24A-7E40-B27E-A00479246CBC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 descr="TextDetectionExample_0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5" t="3696" b="7976"/>
          <a:stretch/>
        </p:blipFill>
        <p:spPr>
          <a:xfrm>
            <a:off x="717175" y="2061882"/>
            <a:ext cx="4815779" cy="339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67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</a:t>
            </a:r>
            <a:endParaRPr lang="en-US" dirty="0"/>
          </a:p>
        </p:txBody>
      </p:sp>
      <p:pic>
        <p:nvPicPr>
          <p:cNvPr id="5" name="Content Placeholder 4" descr="bath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1906494" y="1495613"/>
            <a:ext cx="5213478" cy="286721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D884-F24A-7E40-B27E-A00479246CBC}" type="slidenum">
              <a:rPr lang="en-US" smtClean="0"/>
              <a:t>19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622612" y="4452471"/>
            <a:ext cx="5847976" cy="207682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For the convenience of fellow guests, </a:t>
            </a:r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please keep this area clean.</a:t>
            </a:r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Par </a:t>
            </a:r>
            <a:r>
              <a:rPr lang="en-US" dirty="0"/>
              <a:t>y</a:t>
            </a:r>
            <a:r>
              <a:rPr lang="en-US" dirty="0" smtClean="0"/>
              <a:t>ard aux </a:t>
            </a:r>
            <a:r>
              <a:rPr lang="en-US" dirty="0" err="1" smtClean="0"/>
              <a:t>autres</a:t>
            </a:r>
            <a:r>
              <a:rPr lang="en-US" dirty="0" smtClean="0"/>
              <a:t> voyageurs, </a:t>
            </a:r>
          </a:p>
          <a:p>
            <a:pPr marL="0" indent="0">
              <a:buFont typeface="Arial" pitchFamily="34" charset="0"/>
              <a:buNone/>
            </a:pPr>
            <a:r>
              <a:rPr lang="en-US" dirty="0" err="1" smtClean="0"/>
              <a:t>veuillez</a:t>
            </a:r>
            <a:r>
              <a:rPr lang="en-US" dirty="0" smtClean="0"/>
              <a:t> conserver </a:t>
            </a:r>
            <a:r>
              <a:rPr lang="en-US" dirty="0" err="1" smtClean="0"/>
              <a:t>cet</a:t>
            </a:r>
            <a:r>
              <a:rPr lang="en-US" dirty="0" smtClean="0"/>
              <a:t> </a:t>
            </a:r>
            <a:r>
              <a:rPr lang="en-US" dirty="0" err="1" smtClean="0"/>
              <a:t>endroit</a:t>
            </a:r>
            <a:r>
              <a:rPr lang="en-US" dirty="0" smtClean="0"/>
              <a:t> </a:t>
            </a:r>
            <a:r>
              <a:rPr lang="en-US" dirty="0" err="1" smtClean="0"/>
              <a:t>propre</a:t>
            </a:r>
            <a:r>
              <a:rPr lang="en-US" dirty="0" smtClean="0"/>
              <a:t>.</a:t>
            </a:r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652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dictio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81" y="603624"/>
            <a:ext cx="7079131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92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38"/>
            <a:ext cx="8229600" cy="1143000"/>
          </a:xfrm>
        </p:spPr>
        <p:txBody>
          <a:bodyPr/>
          <a:lstStyle/>
          <a:p>
            <a:r>
              <a:rPr lang="en-US" dirty="0"/>
              <a:t>Object detection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-571" b="-922"/>
          <a:stretch/>
        </p:blipFill>
        <p:spPr>
          <a:xfrm>
            <a:off x="457200" y="1387231"/>
            <a:ext cx="8229600" cy="4969119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776967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b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0" y="513000"/>
            <a:ext cx="8748000" cy="5832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462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edicti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69" y="513379"/>
            <a:ext cx="8746863" cy="583124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317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edicti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1" y="513000"/>
            <a:ext cx="8747999" cy="5832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621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Detection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D884-F24A-7E40-B27E-A00479246CBC}" type="slidenum">
              <a:rPr lang="en-US" smtClean="0"/>
              <a:t>24</a:t>
            </a:fld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/>
          <a:srcRect t="27161" r="72615" b="26947"/>
          <a:stretch/>
        </p:blipFill>
        <p:spPr>
          <a:xfrm>
            <a:off x="541492" y="2505872"/>
            <a:ext cx="2747598" cy="22890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3647" y="2505872"/>
            <a:ext cx="2226235" cy="2295992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5" idx="3"/>
            <a:endCxn id="6" idx="1"/>
          </p:cNvCxnSpPr>
          <p:nvPr/>
        </p:nvCxnSpPr>
        <p:spPr>
          <a:xfrm>
            <a:off x="3289090" y="3650415"/>
            <a:ext cx="864557" cy="34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061199" y="2056489"/>
            <a:ext cx="1769035" cy="3194758"/>
          </a:xfrm>
        </p:spPr>
        <p:txBody>
          <a:bodyPr/>
          <a:lstStyle/>
          <a:p>
            <a:r>
              <a:rPr lang="en-US" dirty="0" smtClean="0"/>
              <a:t>‘blue’ </a:t>
            </a:r>
          </a:p>
          <a:p>
            <a:r>
              <a:rPr lang="en-US" dirty="0" smtClean="0"/>
              <a:t>‘green’  </a:t>
            </a:r>
          </a:p>
          <a:p>
            <a:r>
              <a:rPr lang="en-US" dirty="0" smtClean="0"/>
              <a:t>‘black’</a:t>
            </a:r>
          </a:p>
          <a:p>
            <a:r>
              <a:rPr lang="en-US" dirty="0" smtClean="0"/>
              <a:t>‘grey’ </a:t>
            </a:r>
          </a:p>
          <a:p>
            <a:r>
              <a:rPr lang="en-US" dirty="0" smtClean="0"/>
              <a:t>‘white’ </a:t>
            </a:r>
          </a:p>
          <a:p>
            <a:r>
              <a:rPr lang="en-US" dirty="0" smtClean="0"/>
              <a:t>‘red’</a:t>
            </a:r>
          </a:p>
          <a:p>
            <a:r>
              <a:rPr lang="en-US" dirty="0" smtClean="0"/>
              <a:t>‘yellow’</a:t>
            </a:r>
            <a:endParaRPr lang="en-US" dirty="0"/>
          </a:p>
        </p:txBody>
      </p:sp>
      <p:cxnSp>
        <p:nvCxnSpPr>
          <p:cNvPr id="10" name="Straight Arrow Connector 9"/>
          <p:cNvCxnSpPr>
            <a:stCxn id="6" idx="3"/>
            <a:endCxn id="9" idx="1"/>
          </p:cNvCxnSpPr>
          <p:nvPr/>
        </p:nvCxnSpPr>
        <p:spPr>
          <a:xfrm>
            <a:off x="6379882" y="3653868"/>
            <a:ext cx="68131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9210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D884-F24A-7E40-B27E-A00479246CBC}" type="slidenum">
              <a:rPr lang="en-US" smtClean="0"/>
              <a:t>25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4000" y="351691"/>
            <a:ext cx="9158940" cy="6213231"/>
            <a:chOff x="2961174" y="2613178"/>
            <a:chExt cx="4382025" cy="3557370"/>
          </a:xfrm>
        </p:grpSpPr>
        <p:pic>
          <p:nvPicPr>
            <p:cNvPr id="6" name="Picture 5" descr="Screen Shot 2017-03-27 at 11.20.34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821" b="84131"/>
            <a:stretch/>
          </p:blipFill>
          <p:spPr>
            <a:xfrm>
              <a:off x="6042025" y="3684360"/>
              <a:ext cx="48514" cy="311886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2961174" y="2613178"/>
              <a:ext cx="4382025" cy="3557370"/>
              <a:chOff x="2961174" y="2613178"/>
              <a:chExt cx="4382025" cy="3557370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2961174" y="2613178"/>
                <a:ext cx="2688362" cy="3557370"/>
                <a:chOff x="2961174" y="2613178"/>
                <a:chExt cx="2688362" cy="3557370"/>
              </a:xfrm>
            </p:grpSpPr>
            <p:pic>
              <p:nvPicPr>
                <p:cNvPr id="23" name="Picture 22" descr="bus.jp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61174" y="3672893"/>
                  <a:ext cx="508277" cy="337832"/>
                </a:xfrm>
                <a:prstGeom prst="rect">
                  <a:avLst/>
                </a:prstGeom>
              </p:spPr>
            </p:pic>
            <p:grpSp>
              <p:nvGrpSpPr>
                <p:cNvPr id="24" name="Group 23"/>
                <p:cNvGrpSpPr/>
                <p:nvPr/>
              </p:nvGrpSpPr>
              <p:grpSpPr>
                <a:xfrm>
                  <a:off x="3469451" y="3258089"/>
                  <a:ext cx="2180085" cy="1170778"/>
                  <a:chOff x="3469451" y="3258089"/>
                  <a:chExt cx="2180085" cy="1170778"/>
                </a:xfrm>
              </p:grpSpPr>
              <p:grpSp>
                <p:nvGrpSpPr>
                  <p:cNvPr id="46" name="Group 45"/>
                  <p:cNvGrpSpPr/>
                  <p:nvPr/>
                </p:nvGrpSpPr>
                <p:grpSpPr>
                  <a:xfrm>
                    <a:off x="3745797" y="3258089"/>
                    <a:ext cx="1687764" cy="1170778"/>
                    <a:chOff x="3745798" y="3258089"/>
                    <a:chExt cx="1347574" cy="1069518"/>
                  </a:xfrm>
                </p:grpSpPr>
                <p:pic>
                  <p:nvPicPr>
                    <p:cNvPr id="53" name="Picture 52"/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3745798" y="3258089"/>
                      <a:ext cx="1347574" cy="106951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54" name="Rectangle 53"/>
                    <p:cNvSpPr/>
                    <p:nvPr/>
                  </p:nvSpPr>
                  <p:spPr>
                    <a:xfrm>
                      <a:off x="3745798" y="4124325"/>
                      <a:ext cx="213427" cy="1682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7" name="Group 46"/>
                  <p:cNvGrpSpPr/>
                  <p:nvPr/>
                </p:nvGrpSpPr>
                <p:grpSpPr>
                  <a:xfrm>
                    <a:off x="3469451" y="3841750"/>
                    <a:ext cx="409999" cy="548796"/>
                    <a:chOff x="3469451" y="3841750"/>
                    <a:chExt cx="409999" cy="548796"/>
                  </a:xfrm>
                </p:grpSpPr>
                <p:cxnSp>
                  <p:nvCxnSpPr>
                    <p:cNvPr id="49" name="Straight Connector 48"/>
                    <p:cNvCxnSpPr>
                      <a:stCxn id="23" idx="3"/>
                    </p:cNvCxnSpPr>
                    <p:nvPr/>
                  </p:nvCxnSpPr>
                  <p:spPr>
                    <a:xfrm flipV="1">
                      <a:off x="3469451" y="3841750"/>
                      <a:ext cx="118299" cy="59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Straight Connector 49"/>
                    <p:cNvCxnSpPr/>
                    <p:nvPr/>
                  </p:nvCxnSpPr>
                  <p:spPr>
                    <a:xfrm flipH="1">
                      <a:off x="3584575" y="3841809"/>
                      <a:ext cx="3175" cy="548737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Straight Connector 50"/>
                    <p:cNvCxnSpPr/>
                    <p:nvPr/>
                  </p:nvCxnSpPr>
                  <p:spPr>
                    <a:xfrm>
                      <a:off x="3584575" y="4390546"/>
                      <a:ext cx="291700" cy="0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" name="Straight Arrow Connector 51"/>
                    <p:cNvCxnSpPr>
                      <a:stCxn id="54" idx="2"/>
                      <a:endCxn id="54" idx="0"/>
                    </p:cNvCxnSpPr>
                    <p:nvPr/>
                  </p:nvCxnSpPr>
                  <p:spPr>
                    <a:xfrm flipV="1">
                      <a:off x="3879450" y="4206339"/>
                      <a:ext cx="0" cy="184207"/>
                    </a:xfrm>
                    <a:prstGeom prst="straightConnector1">
                      <a:avLst/>
                    </a:prstGeom>
                    <a:ln>
                      <a:solidFill>
                        <a:srgbClr val="FF0000"/>
                      </a:solidFill>
                      <a:tailEnd type="arrow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48" name="Straight Arrow Connector 47"/>
                  <p:cNvCxnSpPr>
                    <a:stCxn id="53" idx="3"/>
                  </p:cNvCxnSpPr>
                  <p:nvPr/>
                </p:nvCxnSpPr>
                <p:spPr>
                  <a:xfrm flipV="1">
                    <a:off x="5433561" y="3841750"/>
                    <a:ext cx="215975" cy="1728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5" name="Group 24"/>
                <p:cNvGrpSpPr/>
                <p:nvPr/>
              </p:nvGrpSpPr>
              <p:grpSpPr>
                <a:xfrm>
                  <a:off x="3215313" y="2613178"/>
                  <a:ext cx="2434223" cy="1059716"/>
                  <a:chOff x="3215313" y="2613178"/>
                  <a:chExt cx="2434223" cy="1059716"/>
                </a:xfrm>
              </p:grpSpPr>
              <p:cxnSp>
                <p:nvCxnSpPr>
                  <p:cNvPr id="37" name="Elbow Connector 36"/>
                  <p:cNvCxnSpPr>
                    <a:stCxn id="23" idx="0"/>
                    <a:endCxn id="41" idx="1"/>
                  </p:cNvCxnSpPr>
                  <p:nvPr/>
                </p:nvCxnSpPr>
                <p:spPr>
                  <a:xfrm rot="5400000" flipH="1" flipV="1">
                    <a:off x="2985693" y="3100935"/>
                    <a:ext cx="801579" cy="342339"/>
                  </a:xfrm>
                  <a:prstGeom prst="bentConnector2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8" name="Group 37"/>
                  <p:cNvGrpSpPr/>
                  <p:nvPr/>
                </p:nvGrpSpPr>
                <p:grpSpPr>
                  <a:xfrm>
                    <a:off x="3557652" y="2613178"/>
                    <a:ext cx="2091884" cy="516273"/>
                    <a:chOff x="3557652" y="2613178"/>
                    <a:chExt cx="2091884" cy="516273"/>
                  </a:xfrm>
                </p:grpSpPr>
                <p:grpSp>
                  <p:nvGrpSpPr>
                    <p:cNvPr id="39" name="Group 38"/>
                    <p:cNvGrpSpPr/>
                    <p:nvPr/>
                  </p:nvGrpSpPr>
                  <p:grpSpPr>
                    <a:xfrm>
                      <a:off x="3557652" y="2613178"/>
                      <a:ext cx="1875909" cy="516273"/>
                      <a:chOff x="2863891" y="2109281"/>
                      <a:chExt cx="2257485" cy="725774"/>
                    </a:xfrm>
                  </p:grpSpPr>
                  <p:pic>
                    <p:nvPicPr>
                      <p:cNvPr id="41" name="Picture 40" descr="TextDetectionExample_01.png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9921" t="11635" r="25469" b="19849"/>
                      <a:stretch/>
                    </p:blipFill>
                    <p:spPr>
                      <a:xfrm>
                        <a:off x="2863891" y="2109281"/>
                        <a:ext cx="938234" cy="725773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2" name="Picture 41" descr="TextDetectionExample_04.png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044" t="9561" r="38658" b="26242"/>
                      <a:stretch/>
                    </p:blipFill>
                    <p:spPr>
                      <a:xfrm>
                        <a:off x="3972455" y="2109282"/>
                        <a:ext cx="500559" cy="725773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3" name="Picture 42" descr="TextDetectionExample_05.png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0325" t="9861" r="39580" b="27744"/>
                      <a:stretch/>
                    </p:blipFill>
                    <p:spPr>
                      <a:xfrm>
                        <a:off x="4641495" y="2109282"/>
                        <a:ext cx="479881" cy="725773"/>
                      </a:xfrm>
                      <a:prstGeom prst="rect">
                        <a:avLst/>
                      </a:prstGeom>
                    </p:spPr>
                  </p:pic>
                  <p:cxnSp>
                    <p:nvCxnSpPr>
                      <p:cNvPr id="44" name="Straight Arrow Connector 43"/>
                      <p:cNvCxnSpPr>
                        <a:stCxn id="41" idx="3"/>
                        <a:endCxn id="42" idx="1"/>
                      </p:cNvCxnSpPr>
                      <p:nvPr/>
                    </p:nvCxnSpPr>
                    <p:spPr>
                      <a:xfrm>
                        <a:off x="3802125" y="2472168"/>
                        <a:ext cx="170330" cy="1"/>
                      </a:xfrm>
                      <a:prstGeom prst="straightConnector1">
                        <a:avLst/>
                      </a:prstGeom>
                      <a:ln w="12700" cmpd="sng">
                        <a:solidFill>
                          <a:srgbClr val="FF0000"/>
                        </a:solidFill>
                        <a:headEnd type="none"/>
                        <a:tailEnd type="triangle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5" name="Straight Arrow Connector 44"/>
                      <p:cNvCxnSpPr>
                        <a:stCxn id="42" idx="3"/>
                        <a:endCxn id="43" idx="1"/>
                      </p:cNvCxnSpPr>
                      <p:nvPr/>
                    </p:nvCxnSpPr>
                    <p:spPr>
                      <a:xfrm>
                        <a:off x="4473014" y="2472169"/>
                        <a:ext cx="168481" cy="0"/>
                      </a:xfrm>
                      <a:prstGeom prst="straightConnector1">
                        <a:avLst/>
                      </a:prstGeom>
                      <a:ln w="12700" cmpd="sng">
                        <a:solidFill>
                          <a:srgbClr val="FF0000"/>
                        </a:solidFill>
                        <a:headEnd type="none"/>
                        <a:tailEnd type="triangle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40" name="Straight Arrow Connector 39"/>
                    <p:cNvCxnSpPr/>
                    <p:nvPr/>
                  </p:nvCxnSpPr>
                  <p:spPr>
                    <a:xfrm flipV="1">
                      <a:off x="5433561" y="2869587"/>
                      <a:ext cx="215975" cy="1728"/>
                    </a:xfrm>
                    <a:prstGeom prst="straightConnector1">
                      <a:avLst/>
                    </a:prstGeom>
                    <a:ln>
                      <a:solidFill>
                        <a:srgbClr val="FF0000"/>
                      </a:solidFill>
                      <a:tailEnd type="arrow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6" name="Group 25"/>
                <p:cNvGrpSpPr/>
                <p:nvPr/>
              </p:nvGrpSpPr>
              <p:grpSpPr>
                <a:xfrm>
                  <a:off x="3215313" y="4010725"/>
                  <a:ext cx="2434223" cy="1573072"/>
                  <a:chOff x="3215313" y="4010725"/>
                  <a:chExt cx="2434223" cy="1573072"/>
                </a:xfrm>
              </p:grpSpPr>
              <p:pic>
                <p:nvPicPr>
                  <p:cNvPr id="34" name="Content Placeholder 3"/>
                  <p:cNvPicPr>
                    <a:picLocks noChangeAspect="1"/>
                  </p:cNvPicPr>
                  <p:nvPr/>
                </p:nvPicPr>
                <p:blipFill rotWithShape="1">
                  <a:blip r:embed="rId9"/>
                  <a:srcRect t="-571" b="-922"/>
                  <a:stretch/>
                </p:blipFill>
                <p:spPr>
                  <a:xfrm>
                    <a:off x="3557651" y="4467352"/>
                    <a:ext cx="1848999" cy="1116445"/>
                  </a:xfrm>
                  <a:prstGeom prst="rect">
                    <a:avLst/>
                  </a:prstGeom>
                </p:spPr>
              </p:pic>
              <p:cxnSp>
                <p:nvCxnSpPr>
                  <p:cNvPr id="35" name="Elbow Connector 34"/>
                  <p:cNvCxnSpPr>
                    <a:stCxn id="23" idx="2"/>
                    <a:endCxn id="34" idx="1"/>
                  </p:cNvCxnSpPr>
                  <p:nvPr/>
                </p:nvCxnSpPr>
                <p:spPr>
                  <a:xfrm rot="16200000" flipH="1">
                    <a:off x="2879057" y="4346981"/>
                    <a:ext cx="1014850" cy="342338"/>
                  </a:xfrm>
                  <a:prstGeom prst="bentConnector2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Arrow Connector 35"/>
                  <p:cNvCxnSpPr>
                    <a:stCxn id="34" idx="3"/>
                  </p:cNvCxnSpPr>
                  <p:nvPr/>
                </p:nvCxnSpPr>
                <p:spPr>
                  <a:xfrm>
                    <a:off x="5406650" y="5025575"/>
                    <a:ext cx="242886" cy="0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" name="Group 26"/>
                <p:cNvGrpSpPr/>
                <p:nvPr/>
              </p:nvGrpSpPr>
              <p:grpSpPr>
                <a:xfrm>
                  <a:off x="3215314" y="4987089"/>
                  <a:ext cx="2434222" cy="1183459"/>
                  <a:chOff x="3215314" y="4987089"/>
                  <a:chExt cx="2434222" cy="1183459"/>
                </a:xfrm>
              </p:grpSpPr>
              <p:cxnSp>
                <p:nvCxnSpPr>
                  <p:cNvPr id="28" name="Elbow Connector 27"/>
                  <p:cNvCxnSpPr>
                    <a:endCxn id="30" idx="1"/>
                  </p:cNvCxnSpPr>
                  <p:nvPr/>
                </p:nvCxnSpPr>
                <p:spPr>
                  <a:xfrm rot="16200000" flipH="1">
                    <a:off x="3067771" y="5134632"/>
                    <a:ext cx="929523" cy="634438"/>
                  </a:xfrm>
                  <a:prstGeom prst="bentConnector2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9" name="Group 28"/>
                  <p:cNvGrpSpPr/>
                  <p:nvPr/>
                </p:nvGrpSpPr>
                <p:grpSpPr>
                  <a:xfrm>
                    <a:off x="3849751" y="5664200"/>
                    <a:ext cx="1799785" cy="506348"/>
                    <a:chOff x="3849751" y="5664200"/>
                    <a:chExt cx="1799785" cy="506348"/>
                  </a:xfrm>
                </p:grpSpPr>
                <p:pic>
                  <p:nvPicPr>
                    <p:cNvPr id="30" name="Content Placeholder 3"/>
                    <p:cNvPicPr>
                      <a:picLocks noChangeAspect="1"/>
                    </p:cNvPicPr>
                    <p:nvPr/>
                  </p:nvPicPr>
                  <p:blipFill rotWithShape="1">
                    <a:blip r:embed="rId9"/>
                    <a:srcRect t="27161" r="72615" b="26947"/>
                    <a:stretch/>
                  </p:blipFill>
                  <p:spPr>
                    <a:xfrm>
                      <a:off x="3849751" y="5664200"/>
                      <a:ext cx="506349" cy="50482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1" name="Picture 30"/>
                    <p:cNvPicPr>
                      <a:picLocks noChangeAspect="1"/>
                    </p:cNvPicPr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4571740" y="5664200"/>
                      <a:ext cx="506348" cy="506348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32" name="Straight Arrow Connector 31"/>
                    <p:cNvCxnSpPr>
                      <a:stCxn id="30" idx="3"/>
                      <a:endCxn id="31" idx="1"/>
                    </p:cNvCxnSpPr>
                    <p:nvPr/>
                  </p:nvCxnSpPr>
                  <p:spPr>
                    <a:xfrm>
                      <a:off x="4356100" y="5916613"/>
                      <a:ext cx="215640" cy="761"/>
                    </a:xfrm>
                    <a:prstGeom prst="straightConnector1">
                      <a:avLst/>
                    </a:prstGeom>
                    <a:ln w="12700" cmpd="sng">
                      <a:solidFill>
                        <a:srgbClr val="FF0000"/>
                      </a:solidFill>
                      <a:headEnd type="none"/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" name="Straight Arrow Connector 32"/>
                    <p:cNvCxnSpPr>
                      <a:stCxn id="31" idx="3"/>
                    </p:cNvCxnSpPr>
                    <p:nvPr/>
                  </p:nvCxnSpPr>
                  <p:spPr>
                    <a:xfrm flipV="1">
                      <a:off x="5078088" y="5916613"/>
                      <a:ext cx="571448" cy="761"/>
                    </a:xfrm>
                    <a:prstGeom prst="straightConnector1">
                      <a:avLst/>
                    </a:prstGeom>
                    <a:ln>
                      <a:solidFill>
                        <a:srgbClr val="FF0000"/>
                      </a:solidFill>
                      <a:tailEnd type="arrow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9" name="Group 8"/>
              <p:cNvGrpSpPr/>
              <p:nvPr/>
            </p:nvGrpSpPr>
            <p:grpSpPr>
              <a:xfrm>
                <a:off x="5649536" y="2816023"/>
                <a:ext cx="1693663" cy="3333952"/>
                <a:chOff x="5649536" y="2816023"/>
                <a:chExt cx="1693663" cy="3333952"/>
              </a:xfrm>
            </p:grpSpPr>
            <p:cxnSp>
              <p:nvCxnSpPr>
                <p:cNvPr id="10" name="Straight Connector 9"/>
                <p:cNvCxnSpPr>
                  <a:stCxn id="16" idx="1"/>
                </p:cNvCxnSpPr>
                <p:nvPr/>
              </p:nvCxnSpPr>
              <p:spPr>
                <a:xfrm>
                  <a:off x="6321452" y="4879562"/>
                  <a:ext cx="76207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1" name="Group 10"/>
                <p:cNvGrpSpPr/>
                <p:nvPr/>
              </p:nvGrpSpPr>
              <p:grpSpPr>
                <a:xfrm>
                  <a:off x="5649536" y="2816023"/>
                  <a:ext cx="1693663" cy="3333952"/>
                  <a:chOff x="5649536" y="2816023"/>
                  <a:chExt cx="1693663" cy="3333952"/>
                </a:xfrm>
              </p:grpSpPr>
              <p:pic>
                <p:nvPicPr>
                  <p:cNvPr id="12" name="Picture 11" descr="Screen Shot 2017-03-27 at 11.20.34 PM.png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50009" b="84131"/>
                  <a:stretch/>
                </p:blipFill>
                <p:spPr>
                  <a:xfrm>
                    <a:off x="5649536" y="3684360"/>
                    <a:ext cx="392489" cy="311886"/>
                  </a:xfrm>
                  <a:prstGeom prst="rect">
                    <a:avLst/>
                  </a:prstGeom>
                </p:spPr>
              </p:pic>
              <p:pic>
                <p:nvPicPr>
                  <p:cNvPr id="13" name="Picture 12" descr="Screen Shot 2017-03-27 at 11.20.34 PM.png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241" t="24997" r="35451" b="69376"/>
                  <a:stretch/>
                </p:blipFill>
                <p:spPr>
                  <a:xfrm>
                    <a:off x="5649536" y="2816023"/>
                    <a:ext cx="222250" cy="110586"/>
                  </a:xfrm>
                  <a:prstGeom prst="rect">
                    <a:avLst/>
                  </a:prstGeom>
                </p:spPr>
              </p:pic>
              <p:pic>
                <p:nvPicPr>
                  <p:cNvPr id="14" name="Picture 13" descr="Screen Shot 2017-03-27 at 11.20.34 PM.png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513" t="38539" r="25496" b="38037"/>
                  <a:stretch/>
                </p:blipFill>
                <p:spPr>
                  <a:xfrm>
                    <a:off x="5649536" y="4797425"/>
                    <a:ext cx="392489" cy="460375"/>
                  </a:xfrm>
                  <a:prstGeom prst="rect">
                    <a:avLst/>
                  </a:prstGeom>
                </p:spPr>
              </p:pic>
              <p:pic>
                <p:nvPicPr>
                  <p:cNvPr id="15" name="Picture 14" descr="Screen Shot 2017-03-27 at 11.20.34 PM.png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8075" t="75371" r="28808" b="558"/>
                  <a:stretch/>
                </p:blipFill>
                <p:spPr>
                  <a:xfrm>
                    <a:off x="5659062" y="5676900"/>
                    <a:ext cx="338514" cy="473075"/>
                  </a:xfrm>
                  <a:prstGeom prst="rect">
                    <a:avLst/>
                  </a:prstGeom>
                </p:spPr>
              </p:pic>
              <p:sp>
                <p:nvSpPr>
                  <p:cNvPr id="16" name="Right Brace 15"/>
                  <p:cNvSpPr/>
                  <p:nvPr/>
                </p:nvSpPr>
                <p:spPr>
                  <a:xfrm>
                    <a:off x="6090539" y="3841750"/>
                    <a:ext cx="230913" cy="2075624"/>
                  </a:xfrm>
                  <a:prstGeom prst="rightBrace">
                    <a:avLst/>
                  </a:prstGeom>
                  <a:ln>
                    <a:solidFill>
                      <a:srgbClr val="FF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TextBox 16"/>
                  <p:cNvSpPr txBox="1"/>
                  <p:nvPr/>
                </p:nvSpPr>
                <p:spPr>
                  <a:xfrm rot="16200000">
                    <a:off x="5876794" y="4665325"/>
                    <a:ext cx="646742" cy="2000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700" dirty="0" smtClean="0"/>
                      <a:t>Cross Check</a:t>
                    </a:r>
                    <a:endParaRPr lang="en-US" sz="700" dirty="0"/>
                  </a:p>
                </p:txBody>
              </p:sp>
              <p:cxnSp>
                <p:nvCxnSpPr>
                  <p:cNvPr id="18" name="Straight Connector 17"/>
                  <p:cNvCxnSpPr>
                    <a:stCxn id="13" idx="3"/>
                  </p:cNvCxnSpPr>
                  <p:nvPr/>
                </p:nvCxnSpPr>
                <p:spPr>
                  <a:xfrm>
                    <a:off x="5871786" y="2871316"/>
                    <a:ext cx="52587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/>
                  <p:cNvCxnSpPr/>
                  <p:nvPr/>
                </p:nvCxnSpPr>
                <p:spPr>
                  <a:xfrm>
                    <a:off x="6397659" y="2871316"/>
                    <a:ext cx="0" cy="2008246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Arrow Connector 19"/>
                  <p:cNvCxnSpPr/>
                  <p:nvPr/>
                </p:nvCxnSpPr>
                <p:spPr>
                  <a:xfrm>
                    <a:off x="6397659" y="3843478"/>
                    <a:ext cx="176581" cy="0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21" name="Picture 20" descr="bus.jpg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624816" y="3615784"/>
                    <a:ext cx="508277" cy="337832"/>
                  </a:xfrm>
                  <a:prstGeom prst="rect">
                    <a:avLst/>
                  </a:prstGeom>
                </p:spPr>
              </p:pic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6638168" y="3929548"/>
                    <a:ext cx="705031" cy="2000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700" dirty="0" smtClean="0"/>
                      <a:t>Final Caption</a:t>
                    </a:r>
                    <a:endParaRPr lang="en-US" sz="700" dirty="0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1083730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D884-F24A-7E40-B27E-A00479246CBC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 descr="b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30" y="1600200"/>
            <a:ext cx="6858000" cy="455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6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Captions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Captions for image </a:t>
            </a:r>
            <a:r>
              <a:rPr lang="en-US" dirty="0" err="1"/>
              <a:t>bus.jpg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0) a </a:t>
            </a:r>
            <a:r>
              <a:rPr lang="en-US" dirty="0" smtClean="0"/>
              <a:t>white bus </a:t>
            </a:r>
            <a:r>
              <a:rPr lang="en-US" dirty="0"/>
              <a:t>driving down a street next to tall buildings . (p=0.000771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1) a </a:t>
            </a:r>
            <a:r>
              <a:rPr lang="en-US" dirty="0" smtClean="0"/>
              <a:t>white bus </a:t>
            </a:r>
            <a:r>
              <a:rPr lang="en-US" dirty="0"/>
              <a:t>driving down a street next to a tall building . (p=0.000699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2) a </a:t>
            </a:r>
            <a:r>
              <a:rPr lang="en-US" dirty="0" smtClean="0"/>
              <a:t>white bus </a:t>
            </a:r>
            <a:r>
              <a:rPr lang="en-US" dirty="0"/>
              <a:t>driving down a street next to a building . (p=0.000367)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D884-F24A-7E40-B27E-A00479246C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37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Text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13294"/>
            <a:ext cx="8229600" cy="61286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Text reads: MERCY BERGAN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D884-F24A-7E40-B27E-A00479246CBC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 descr="b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705" y="1593385"/>
            <a:ext cx="5961529" cy="391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33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Object Detection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D884-F24A-7E40-B27E-A00479246CBC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 descr="predicti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17" y="1600200"/>
            <a:ext cx="4909671" cy="4909671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00377" y="1801999"/>
            <a:ext cx="2142565" cy="4525963"/>
          </a:xfrm>
        </p:spPr>
        <p:txBody>
          <a:bodyPr/>
          <a:lstStyle/>
          <a:p>
            <a:r>
              <a:rPr lang="en-US" dirty="0" smtClean="0"/>
              <a:t>Objects: </a:t>
            </a:r>
          </a:p>
          <a:p>
            <a:pPr lvl="1"/>
            <a:r>
              <a:rPr lang="en-US" dirty="0" smtClean="0"/>
              <a:t>Car</a:t>
            </a:r>
          </a:p>
          <a:p>
            <a:pPr lvl="1"/>
            <a:r>
              <a:rPr lang="en-US" dirty="0" smtClean="0"/>
              <a:t>Bus</a:t>
            </a:r>
          </a:p>
          <a:p>
            <a:pPr lvl="1"/>
            <a:r>
              <a:rPr lang="en-US" dirty="0" smtClean="0"/>
              <a:t>Traffic Light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Synonyms:</a:t>
            </a:r>
          </a:p>
          <a:p>
            <a:pPr lvl="1"/>
            <a:r>
              <a:rPr lang="en-US" dirty="0" smtClean="0"/>
              <a:t>Vehicle</a:t>
            </a:r>
          </a:p>
          <a:p>
            <a:pPr lvl="1"/>
            <a:r>
              <a:rPr lang="en-US" dirty="0" smtClean="0"/>
              <a:t>Wagon</a:t>
            </a:r>
          </a:p>
          <a:p>
            <a:pPr lvl="1"/>
            <a:r>
              <a:rPr lang="en-US" dirty="0" smtClean="0"/>
              <a:t>Van</a:t>
            </a:r>
          </a:p>
          <a:p>
            <a:pPr lvl="1"/>
            <a:r>
              <a:rPr lang="en-US" dirty="0" smtClean="0"/>
              <a:t>Auto</a:t>
            </a:r>
          </a:p>
          <a:p>
            <a:pPr lvl="1"/>
            <a:r>
              <a:rPr lang="en-US" dirty="0" smtClean="0"/>
              <a:t>Ride</a:t>
            </a:r>
          </a:p>
        </p:txBody>
      </p:sp>
    </p:spTree>
    <p:extLst>
      <p:ext uri="{BB962C8B-B14F-4D97-AF65-F5344CB8AC3E}">
        <p14:creationId xmlns:p14="http://schemas.microsoft.com/office/powerpoint/2010/main" val="4283918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59554"/>
            <a:ext cx="7772400" cy="846016"/>
          </a:xfrm>
        </p:spPr>
        <p:txBody>
          <a:bodyPr/>
          <a:lstStyle/>
          <a:p>
            <a:r>
              <a:rPr lang="en-US" sz="5000" dirty="0" smtClean="0"/>
              <a:t>Image Captioning</a:t>
            </a:r>
            <a:endParaRPr lang="en-US" sz="5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743200" y="5079750"/>
            <a:ext cx="6400800" cy="1793107"/>
          </a:xfrm>
        </p:spPr>
        <p:txBody>
          <a:bodyPr/>
          <a:lstStyle/>
          <a:p>
            <a:pPr algn="r"/>
            <a:r>
              <a:rPr lang="en-US" dirty="0" smtClean="0"/>
              <a:t>Honors Thesis ECSE 499</a:t>
            </a:r>
          </a:p>
          <a:p>
            <a:pPr algn="r"/>
            <a:r>
              <a:rPr lang="en-US" dirty="0" smtClean="0"/>
              <a:t>Sharhad Bashar | Roger </a:t>
            </a:r>
            <a:r>
              <a:rPr lang="en-US" dirty="0" err="1" smtClean="0"/>
              <a:t>Girgis</a:t>
            </a:r>
            <a:endParaRPr lang="en-US" dirty="0" smtClean="0"/>
          </a:p>
          <a:p>
            <a:pPr algn="r"/>
            <a:r>
              <a:rPr lang="en-US" dirty="0" smtClean="0"/>
              <a:t>Supervisor: Prof. Jeremy </a:t>
            </a:r>
            <a:r>
              <a:rPr lang="en-US" dirty="0" err="1" smtClean="0"/>
              <a:t>Cooperstock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704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Color Detection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D884-F24A-7E40-B27E-A00479246CBC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 descr="b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06" y="2018553"/>
            <a:ext cx="5617602" cy="37338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400713" y="2813470"/>
            <a:ext cx="2142565" cy="2411413"/>
          </a:xfrm>
        </p:spPr>
        <p:txBody>
          <a:bodyPr/>
          <a:lstStyle/>
          <a:p>
            <a:r>
              <a:rPr lang="en-US" dirty="0" smtClean="0"/>
              <a:t>Blue</a:t>
            </a:r>
          </a:p>
          <a:p>
            <a:r>
              <a:rPr lang="en-US" dirty="0" smtClean="0"/>
              <a:t>Grey</a:t>
            </a:r>
          </a:p>
          <a:p>
            <a:r>
              <a:rPr lang="en-US" dirty="0" smtClean="0"/>
              <a:t>Brown</a:t>
            </a:r>
          </a:p>
          <a:p>
            <a:r>
              <a:rPr lang="en-US" dirty="0" smtClean="0"/>
              <a:t>Green</a:t>
            </a:r>
          </a:p>
          <a:p>
            <a:r>
              <a:rPr lang="en-US" dirty="0" smtClean="0"/>
              <a:t>White</a:t>
            </a:r>
          </a:p>
        </p:txBody>
      </p:sp>
    </p:spTree>
    <p:extLst>
      <p:ext uri="{BB962C8B-B14F-4D97-AF65-F5344CB8AC3E}">
        <p14:creationId xmlns:p14="http://schemas.microsoft.com/office/powerpoint/2010/main" val="2563628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Checking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5141"/>
            <a:ext cx="8229600" cy="51063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0</a:t>
            </a:r>
            <a:r>
              <a:rPr lang="en-US" dirty="0"/>
              <a:t>) a </a:t>
            </a:r>
            <a:r>
              <a:rPr lang="en-US" dirty="0" smtClean="0"/>
              <a:t>white bus </a:t>
            </a:r>
            <a:r>
              <a:rPr lang="en-US" dirty="0"/>
              <a:t>driving down a street next to tall buildings . (p=0.000771</a:t>
            </a:r>
            <a:r>
              <a:rPr lang="en-US" dirty="0" smtClean="0"/>
              <a:t>)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1) a </a:t>
            </a:r>
            <a:r>
              <a:rPr lang="en-US" dirty="0" smtClean="0"/>
              <a:t>white bus </a:t>
            </a:r>
            <a:r>
              <a:rPr lang="en-US" dirty="0"/>
              <a:t>driving down a street next to a tall building . (p=0.000699</a:t>
            </a:r>
            <a:r>
              <a:rPr lang="en-US" dirty="0" smtClean="0"/>
              <a:t>)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2) a </a:t>
            </a:r>
            <a:r>
              <a:rPr lang="en-US" dirty="0" smtClean="0"/>
              <a:t>white bus </a:t>
            </a:r>
            <a:r>
              <a:rPr lang="en-US" dirty="0"/>
              <a:t>driving down a street next to a building . (p=0.000367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 smtClean="0"/>
              <a:t>Remove caption[2]</a:t>
            </a:r>
          </a:p>
          <a:p>
            <a:pPr marL="457200" indent="-457200">
              <a:buAutoNum type="arabicPeriod"/>
            </a:pPr>
            <a:r>
              <a:rPr lang="en-US" dirty="0" smtClean="0"/>
              <a:t>caption[0] has 2 matches (1 color, 1 object)</a:t>
            </a:r>
          </a:p>
          <a:p>
            <a:pPr marL="457200" indent="-457200">
              <a:buAutoNum type="arabicPeriod"/>
            </a:pPr>
            <a:r>
              <a:rPr lang="en-US" dirty="0" smtClean="0"/>
              <a:t>caption[1] has 2 matches </a:t>
            </a:r>
            <a:r>
              <a:rPr lang="en-US" dirty="0"/>
              <a:t>(1 color, 1 object)</a:t>
            </a:r>
            <a:endParaRPr lang="en-US" dirty="0" smtClean="0"/>
          </a:p>
          <a:p>
            <a:pPr marL="457200" indent="-457200">
              <a:buAutoNum type="arabicPeriod"/>
            </a:pPr>
            <a:r>
              <a:rPr lang="en-US" dirty="0" smtClean="0"/>
              <a:t>Pick caption[0] for most matches and higher confidence score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D884-F24A-7E40-B27E-A00479246CB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48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Output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69647"/>
            <a:ext cx="8229600" cy="95651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 </a:t>
            </a:r>
            <a:r>
              <a:rPr lang="en-US" dirty="0"/>
              <a:t>white bus driving down a street next to tall buildings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Text reads: MERCY </a:t>
            </a:r>
            <a:r>
              <a:rPr lang="en-US" dirty="0"/>
              <a:t>BERGAN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D884-F24A-7E40-B27E-A00479246CBC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 descr="b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765" y="1600200"/>
            <a:ext cx="5468470" cy="363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21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784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48"/>
            <a:ext cx="8229600" cy="1143000"/>
          </a:xfrm>
        </p:spPr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Autour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Objective</a:t>
            </a:r>
          </a:p>
          <a:p>
            <a:endParaRPr lang="en-US" dirty="0" smtClean="0"/>
          </a:p>
          <a:p>
            <a:r>
              <a:rPr lang="en-US" dirty="0" smtClean="0"/>
              <a:t>Background</a:t>
            </a:r>
          </a:p>
          <a:p>
            <a:endParaRPr lang="en-US" dirty="0" smtClean="0"/>
          </a:p>
          <a:p>
            <a:r>
              <a:rPr lang="en-US" dirty="0" smtClean="0"/>
              <a:t>Current Progress</a:t>
            </a:r>
          </a:p>
          <a:p>
            <a:endParaRPr lang="en-US" dirty="0" smtClean="0"/>
          </a:p>
          <a:p>
            <a:r>
              <a:rPr lang="en-US" dirty="0" smtClean="0"/>
              <a:t>Future Plans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15204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10501"/>
            <a:ext cx="4260089" cy="3661664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Eyes free system</a:t>
            </a:r>
          </a:p>
          <a:p>
            <a:endParaRPr lang="en-US" dirty="0" smtClean="0"/>
          </a:p>
          <a:p>
            <a:r>
              <a:rPr lang="en-US" dirty="0" smtClean="0"/>
              <a:t>An app</a:t>
            </a:r>
          </a:p>
          <a:p>
            <a:endParaRPr lang="en-US" dirty="0" smtClean="0"/>
          </a:p>
          <a:p>
            <a:r>
              <a:rPr lang="en-US" dirty="0" smtClean="0"/>
              <a:t>Built in sensors</a:t>
            </a:r>
          </a:p>
          <a:p>
            <a:endParaRPr lang="en-US" dirty="0"/>
          </a:p>
        </p:txBody>
      </p:sp>
      <p:pic>
        <p:nvPicPr>
          <p:cNvPr id="4" name="Picture 3" descr="Screen Shot 2016-11-13 at 3.37.1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b="2614"/>
          <a:stretch/>
        </p:blipFill>
        <p:spPr>
          <a:xfrm>
            <a:off x="2282876" y="311395"/>
            <a:ext cx="4578249" cy="1527459"/>
          </a:xfrm>
          <a:prstGeom prst="rect">
            <a:avLst/>
          </a:prstGeom>
        </p:spPr>
      </p:pic>
      <p:pic>
        <p:nvPicPr>
          <p:cNvPr id="2" name="Picture 1" descr="Screen Shot 2016-11-14 at 11.41.5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006" y="1747956"/>
            <a:ext cx="3338106" cy="453169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475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48"/>
            <a:ext cx="8229600" cy="1143000"/>
          </a:xfrm>
        </p:spPr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6206"/>
            <a:ext cx="8229600" cy="4525963"/>
          </a:xfrm>
        </p:spPr>
        <p:txBody>
          <a:bodyPr/>
          <a:lstStyle/>
          <a:p>
            <a:r>
              <a:rPr lang="en-US" dirty="0" smtClean="0"/>
              <a:t>Image captioning system</a:t>
            </a:r>
          </a:p>
          <a:p>
            <a:endParaRPr lang="en-US" dirty="0" smtClean="0"/>
          </a:p>
          <a:p>
            <a:r>
              <a:rPr lang="en-US" dirty="0" smtClean="0"/>
              <a:t>Deep learning </a:t>
            </a:r>
            <a:endParaRPr lang="en-US" dirty="0"/>
          </a:p>
        </p:txBody>
      </p:sp>
      <p:pic>
        <p:nvPicPr>
          <p:cNvPr id="4" name="Picture 3" descr="Screen Shot 2016-11-15 at 1.43.0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2" y="2743375"/>
            <a:ext cx="5019788" cy="3210242"/>
          </a:xfrm>
          <a:prstGeom prst="rect">
            <a:avLst/>
          </a:prstGeom>
        </p:spPr>
      </p:pic>
      <p:pic>
        <p:nvPicPr>
          <p:cNvPr id="5" name="Picture 4" descr="Screen Shot 2016-11-15 at 1.46.2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244" y="2766055"/>
            <a:ext cx="3751656" cy="297186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64514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720"/>
            <a:ext cx="8229600" cy="1143000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344" y="3497563"/>
            <a:ext cx="8229600" cy="3291107"/>
          </a:xfrm>
        </p:spPr>
        <p:txBody>
          <a:bodyPr>
            <a:normAutofit/>
          </a:bodyPr>
          <a:lstStyle/>
          <a:p>
            <a:r>
              <a:rPr lang="en-US" sz="2500" dirty="0" smtClean="0"/>
              <a:t>The PASCAL Visual Classes (VOC)</a:t>
            </a:r>
          </a:p>
          <a:p>
            <a:endParaRPr lang="en-US" sz="2500" dirty="0" smtClean="0"/>
          </a:p>
          <a:p>
            <a:r>
              <a:rPr lang="en-US" sz="2500" dirty="0" smtClean="0"/>
              <a:t>The </a:t>
            </a:r>
            <a:r>
              <a:rPr lang="en-US" sz="2500" dirty="0" err="1" smtClean="0"/>
              <a:t>ImageNet</a:t>
            </a:r>
            <a:r>
              <a:rPr lang="en-US" sz="2500" dirty="0" smtClean="0"/>
              <a:t> Large Scale Visual Recognition Challenge (ILSVCR)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124873" y="1635612"/>
            <a:ext cx="2894255" cy="1360826"/>
            <a:chOff x="2197243" y="0"/>
            <a:chExt cx="4824640" cy="2533837"/>
          </a:xfrm>
        </p:grpSpPr>
        <p:pic>
          <p:nvPicPr>
            <p:cNvPr id="4" name="Picture 3" descr="Screen Shot 2016-11-15 at 11.46.51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576"/>
            <a:stretch/>
          </p:blipFill>
          <p:spPr>
            <a:xfrm>
              <a:off x="2197243" y="0"/>
              <a:ext cx="4813300" cy="1258765"/>
            </a:xfrm>
            <a:prstGeom prst="rect">
              <a:avLst/>
            </a:prstGeom>
          </p:spPr>
        </p:pic>
        <p:pic>
          <p:nvPicPr>
            <p:cNvPr id="5" name="Picture 4" descr="Screen Shot 2016-11-15 at 11.46.51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285"/>
            <a:stretch/>
          </p:blipFill>
          <p:spPr>
            <a:xfrm>
              <a:off x="2208583" y="1258765"/>
              <a:ext cx="4813300" cy="1275072"/>
            </a:xfrm>
            <a:prstGeom prst="rect">
              <a:avLst/>
            </a:prstGeom>
          </p:spPr>
        </p:pic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43278" y="6434502"/>
            <a:ext cx="561975" cy="365125"/>
          </a:xfrm>
        </p:spPr>
        <p:txBody>
          <a:bodyPr/>
          <a:lstStyle/>
          <a:p>
            <a:r>
              <a:rPr lang="en-US" dirty="0" smtClean="0"/>
              <a:t>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668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Progress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66803"/>
            <a:ext cx="8229600" cy="4554672"/>
          </a:xfrm>
        </p:spPr>
        <p:txBody>
          <a:bodyPr>
            <a:normAutofit/>
          </a:bodyPr>
          <a:lstStyle/>
          <a:p>
            <a:r>
              <a:rPr lang="en-US" dirty="0" smtClean="0"/>
              <a:t>Captioning</a:t>
            </a:r>
          </a:p>
          <a:p>
            <a:endParaRPr lang="en-US" dirty="0" smtClean="0"/>
          </a:p>
          <a:p>
            <a:r>
              <a:rPr lang="en-US" dirty="0" smtClean="0"/>
              <a:t>Text detection</a:t>
            </a:r>
          </a:p>
          <a:p>
            <a:endParaRPr lang="en-US" dirty="0" smtClean="0"/>
          </a:p>
          <a:p>
            <a:r>
              <a:rPr lang="en-US" dirty="0" smtClean="0"/>
              <a:t>Cross checking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Object detection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Color detection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D884-F24A-7E40-B27E-A00479246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0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Captioning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D884-F24A-7E40-B27E-A00479246CBC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0200"/>
            <a:ext cx="9144000" cy="503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48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9251</TotalTime>
  <Words>1470</Words>
  <Application>Microsoft Macintosh PowerPoint</Application>
  <PresentationFormat>On-screen Show (4:3)</PresentationFormat>
  <Paragraphs>240</Paragraphs>
  <Slides>33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Executive</vt:lpstr>
      <vt:lpstr>PowerPoint Presentation</vt:lpstr>
      <vt:lpstr>PowerPoint Presentation</vt:lpstr>
      <vt:lpstr>Image Captioning</vt:lpstr>
      <vt:lpstr>Agenda</vt:lpstr>
      <vt:lpstr>PowerPoint Presentation</vt:lpstr>
      <vt:lpstr>Objective</vt:lpstr>
      <vt:lpstr>Background</vt:lpstr>
      <vt:lpstr>Current Progress</vt:lpstr>
      <vt:lpstr>Image Captioning</vt:lpstr>
      <vt:lpstr>Encoder</vt:lpstr>
      <vt:lpstr>Decoder</vt:lpstr>
      <vt:lpstr>Results</vt:lpstr>
      <vt:lpstr>Text Recognition</vt:lpstr>
      <vt:lpstr>Maximally Stable External Regions</vt:lpstr>
      <vt:lpstr>Remove non text region</vt:lpstr>
      <vt:lpstr>Bounding boxes</vt:lpstr>
      <vt:lpstr>Combination and OCR</vt:lpstr>
      <vt:lpstr>Result</vt:lpstr>
      <vt:lpstr>Result</vt:lpstr>
      <vt:lpstr>Object detection</vt:lpstr>
      <vt:lpstr>PowerPoint Presentation</vt:lpstr>
      <vt:lpstr>PowerPoint Presentation</vt:lpstr>
      <vt:lpstr>PowerPoint Presentation</vt:lpstr>
      <vt:lpstr>Color Detection</vt:lpstr>
      <vt:lpstr>PowerPoint Presentation</vt:lpstr>
      <vt:lpstr>Test Image</vt:lpstr>
      <vt:lpstr>1. Captions</vt:lpstr>
      <vt:lpstr>2. Text Detection</vt:lpstr>
      <vt:lpstr>3. Object Detection</vt:lpstr>
      <vt:lpstr>4. Color Detection</vt:lpstr>
      <vt:lpstr>Cross Checking</vt:lpstr>
      <vt:lpstr>Final Output</vt:lpstr>
      <vt:lpstr>Thank You!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 Caption Generator</dc:title>
  <dc:creator>Sharhad Bashar</dc:creator>
  <cp:lastModifiedBy>Sharhad Bashar</cp:lastModifiedBy>
  <cp:revision>146</cp:revision>
  <cp:lastPrinted>2016-11-30T00:30:39Z</cp:lastPrinted>
  <dcterms:created xsi:type="dcterms:W3CDTF">2016-11-13T20:09:25Z</dcterms:created>
  <dcterms:modified xsi:type="dcterms:W3CDTF">2017-03-28T16:14:25Z</dcterms:modified>
</cp:coreProperties>
</file>