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48.xml" ContentType="application/inkml+xml"/>
  <Override PartName="/ppt/ink/ink49.xml" ContentType="application/inkml+xml"/>
  <Override PartName="/ppt/ink/ink50.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7"/>
  </p:notesMasterIdLst>
  <p:sldIdLst>
    <p:sldId id="256" r:id="rId2"/>
    <p:sldId id="257" r:id="rId3"/>
    <p:sldId id="258" r:id="rId4"/>
    <p:sldId id="264" r:id="rId5"/>
    <p:sldId id="265" r:id="rId6"/>
    <p:sldId id="294" r:id="rId7"/>
    <p:sldId id="259" r:id="rId8"/>
    <p:sldId id="260" r:id="rId9"/>
    <p:sldId id="263" r:id="rId10"/>
    <p:sldId id="266" r:id="rId11"/>
    <p:sldId id="261" r:id="rId12"/>
    <p:sldId id="273" r:id="rId13"/>
    <p:sldId id="268" r:id="rId14"/>
    <p:sldId id="295" r:id="rId15"/>
    <p:sldId id="297" r:id="rId16"/>
    <p:sldId id="267" r:id="rId17"/>
    <p:sldId id="269" r:id="rId18"/>
    <p:sldId id="271" r:id="rId19"/>
    <p:sldId id="272" r:id="rId20"/>
    <p:sldId id="275" r:id="rId21"/>
    <p:sldId id="276" r:id="rId22"/>
    <p:sldId id="278" r:id="rId23"/>
    <p:sldId id="279" r:id="rId24"/>
    <p:sldId id="280" r:id="rId25"/>
    <p:sldId id="296" r:id="rId26"/>
    <p:sldId id="282" r:id="rId27"/>
    <p:sldId id="283" r:id="rId28"/>
    <p:sldId id="284" r:id="rId29"/>
    <p:sldId id="285" r:id="rId30"/>
    <p:sldId id="286" r:id="rId31"/>
    <p:sldId id="287" r:id="rId32"/>
    <p:sldId id="299" r:id="rId33"/>
    <p:sldId id="300" r:id="rId34"/>
    <p:sldId id="292" r:id="rId35"/>
    <p:sldId id="301"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3F8180"/>
    <a:srgbClr val="C1807E"/>
    <a:srgbClr val="8272B4"/>
    <a:srgbClr val="C55256"/>
    <a:srgbClr val="56A869"/>
    <a:srgbClr val="DE8452"/>
    <a:srgbClr val="6484BB"/>
    <a:srgbClr val="D20082"/>
    <a:srgbClr val="C377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05"/>
    <p:restoredTop sz="57396"/>
  </p:normalViewPr>
  <p:slideViewPr>
    <p:cSldViewPr snapToGrid="0">
      <p:cViewPr varScale="1">
        <p:scale>
          <a:sx n="109" d="100"/>
          <a:sy n="109" d="100"/>
        </p:scale>
        <p:origin x="1808" y="184"/>
      </p:cViewPr>
      <p:guideLst>
        <p:guide orient="horz" pos="1620"/>
        <p:guide pos="2880"/>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6T04:52:55.061"/>
    </inkml:context>
    <inkml:brush xml:id="br0">
      <inkml:brushProperty name="width" value="0.2" units="cm"/>
      <inkml:brushProperty name="height" value="0.2" units="cm"/>
      <inkml:brushProperty name="color" value="#7F7F7F"/>
    </inkml:brush>
  </inkml:definitions>
  <inkml:trace contextRef="#ctx0" brushRef="#br0">0 54 24575,'28'0'0,"8"0"0,-7-2 0,1 2 0,-7-2 0,-6 2 0,3 0 0,-2 0 0,-2 0 0,-3 0 0,-1 0 0,-2 0 0,1 0 0,-1-1 0,3 1 0,-3-1 0,3-1 0,-3 1 0,-2 0 0,2 1 0,0-1 0,1 0 0,1 0 0,-2 1 0,1 0 0,-1 0 0,0 0 0,1 0 0,0 0 0,0 0 0,5-1 0,-4 0 0,5 0 0,-8 1 0,4 0 0,-2 0 0,3 0 0,0-1 0,0 0 0,-1 0 0,-1 0 0,1 1 0,-2 0 0,1 0 0,0 0 0,4-2 0,-1 2 0,3-2 0,-5 2 0,-2 0 0,0-1 0,-1 0 0,2 1 0,-2-1 0,-1 1 0,-1 0 0,0 0 0,0-1 0,2 0 0,2 0 0,3 1 0,0 0 0,1 0 0,-2 0 0,-3 0 0,3 0 0,-3 0 0,3 0 0,0 0 0,0 0 0,-1 0 0,-1 0 0,0 0 0,-3 0 0,1 0 0,-1 0 0,0 0 0,2 0 0,-3 0 0,1 0 0,0 0 0,2 0 0,2 0 0,-2 0 0,0 0 0,0 0 0,-1 0 0,-1 0 0,2 0 0,-2 0 0,0 0 0,-3 0 0,-1 0 0,-20-9 0,7 6 0,-12-6 0,9 8 0,5 0 0,-6 1 0,-1 0 0,-5 0 0,-2 0 0,2 0 0,1 0 0,1 0 0,3 0 0,-3 0 0,8 0 0,-3 0 0,4 0 0,-1 0 0,0 0 0,0 0 0,0 0 0,2 0 0,-1 0 0,-1 0 0,-2 0 0,0 0 0,-4 0 0,0 0 0,-4 0 0,4 0 0,1 0 0,-2 0 0,3 0 0,-2 0 0,3 0 0,0 0 0,1 0 0,-2 0 0,2 0 0,-1 0 0,3 0 0,1 0 0,2 0 0,0 0 0,-1 0 0,1 0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1:09.289"/>
    </inkml:context>
    <inkml:brush xml:id="br0">
      <inkml:brushProperty name="width" value="0.35" units="cm"/>
      <inkml:brushProperty name="height" value="0.35" units="cm"/>
      <inkml:brushProperty name="color" value="#E71224"/>
    </inkml:brush>
  </inkml:definitions>
  <inkml:trace contextRef="#ctx0" brushRef="#br0">39 1 24575,'0'58'0,"-1"-15"0,0-15 0,-1-10 0,-3 19 0,2-7 0,-2 7 0,2-12 0,-1 3 0,3-8 0,-1 5 0,2-9 0,-2 10 0,1-10 0,-2 12 0,1-9 0,0 13 0,1-10 0,1 4 0,0-13 0,0-1 0,0-2 0,0 3 0,0-5 0,0 5 0,0-5 0,0 0 0,0 5 0,0-6 0,0 5 0,0-4 0,0 3 0,1 0 0,-1 0 0,3-3 0,8-5 0,3 3 0,7-4 0,-3 2 0,-3-2 0,-1 0 0,-1-2 0,4 0 0,-1 0 0,1 0 0,5 0 0,-13 0 0,6 0 0,-8 0 0,2 0 0,2 0 0,2 1 0,0 0 0,-2 1 0,2-1 0,-4 1 0,8 0 0,-8-1 0,5 1 0,0 0 0,0-2 0,4 2 0,-6-1 0,7 0 0,-5 0 0,8 0 0,0 0 0,2 1 0,0-1 0,-6 0 0,-4-1 0,0 0 0,-2 0 0,0 0 0,-3 0 0,-3 0 0,7 0 0,-6 0 0,3 0 0,2 0 0,-6 0 0,7 0 0,-6 0 0,1 0 0,5-1 0,-7-1 0,4 0 0,0-1 0,1 1 0,0 0 0,0 1 0,0 0 0,-2 0 0,2 0 0,1 1 0,-6 0 0,5 0 0,4-1 0,-4 0 0,9-1 0,-9 1 0,2 0 0,5-1 0,-9 2 0,6-3 0,-6 3 0,-2-2 0,6 0 0,-6 0 0,8 0 0,-5 0 0,5 0 0,3-2 0,-5 2 0,4-1 0,-10 2 0,5 1 0,-4 0 0,3 0 0,0 0 0,-5 0 0,6 0 0,-4 0 0,1 0 0,2 0 0,-2 0 0,2 0 0,-1 0 0,-3 0 0,2 0 0,1 0 0,-2 0 0,3 0 0,-2 0 0,0 0 0,1 1 0,-3-1 0,1-7 0,-3-3 0,-1-6 0,-2-5 0,1 2 0,0 2 0,-1 2 0,-2 3 0,0 3 0,1-7 0,1 1 0,0-2 0,1-10 0,0 9 0,0-4 0,-2 8 0,1-1 0,-2 2 0,0-1 0,1 3 0,0-2 0,0 1 0,0-1 0,-1 4 0,0 0 0,0-5 0,0 2 0,0-8 0,0-1 0,0 4 0,0-1 0,0 11 0,0-2 0,-17 11 0,7-2 0,-20 8 0,2-1 0,-12 3 0,0-4 0,0 2 0,12-3 0,4 0 0,-7 1 0,9-2 0,-7-1 0,14-2 0,3-1 0,-7 0 0,8 0 0,-8 0 0,4 0 0,2 0 0,-2 0 0,3 0 0,-1 0 0,-2 0 0,-6-1 0,4-1 0,-6-2 0,-6-4 0,7 3 0,-8-3 0,14 4 0,-2-4 0,1-3 0,3 2 0,0-4 0,3 2 0,4 3 0,-4-2 0,3 3 0,-8-2 0,3 3 0,-5-1 0,9 4 0,-4-2 0,5 3 0,-4 0 0,3 2 0,1 0 0,-4 6 0,3 1 0,-3 3 0,5 3 0,2-3 0,1 1 0,0 2 0,-4 0 0,2-1 0,-2 1 0,5-7 0,1 3 0,8 1 0,2-1 0,5-1 0,-3-3 0,0-1 0,-1-1 0,4 0 0,12 3 0,-2 0 0,8 1 0,1 0 0,-10-4 0,5 0 0,-12-1 0,9 0 0,-8 1 0,10 0 0,-11-1 0,3 1 0,-3 1 0,-4-2 0,-4 0 0,-5-1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1:16.295"/>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1:26.019"/>
    </inkml:context>
    <inkml:brush xml:id="br0">
      <inkml:brushProperty name="width" value="0.1" units="cm"/>
      <inkml:brushProperty name="height" value="0.1" units="cm"/>
      <inkml:brushProperty name="color" value="#E71224"/>
    </inkml:brush>
  </inkml:definitions>
  <inkml:trace contextRef="#ctx0" brushRef="#br0">4 1 24575,'0'9'0,"0"1"0,0-7 0,0 2 0,0 1 0,0-1 0,0 2 0,0-3 0,0 1 0,0-1 0,0 0 0,0 1 0,0-2 0,0 2 0,0-1 0,0 2 0,0 0 0,0 0 0,0 1 0,0-2 0,0 1 0,0-2 0,0 2 0,0-2 0,0 1 0,0-2 0,0-1 0,0 4 0,0-2 0,0 3 0,0-3 0,0 2 0,0-1 0,0-1 0,0-1 0,0 0 0,1 1 0,-1 2 0,1-2 0,-1 2 0,0-1 0,0 0 0,0 2 0,0-3 0,0 1 0,1 1 0,0-1 0,0 2 0,-1-2 0,1 2 0,0-3 0,0 1 0,-1-1 0,0 2 0,0 0 0,0-1 0,0 0 0,0-1 0,0 2 0,1-1 0,0 5 0,-1-6 0,1 4 0,-1-6 0,0 0 0,0 1 0,0 0 0,0 0 0,0 0 0,0 1 0,0 0 0,0 0 0,0-1 0,0-1 0,0 3 0,0-1 0,0 3 0,0-2 0,0 1 0,0 0 0,0-1 0,0 2 0,0-2 0,0 0 0,0-1 0,0 1 0,0-1 0,0-1 0,0-1 0,0 0 0,0 2 0,0-1 0,0 1 0,-1 2 0,0-1 0,1 2 0,-1-1 0,1 1 0,0 0 0,0-2 0,0 1 0,-1-3 0,0 2 0,1 0 0,-1 0 0,1 1 0,0 2 0,0-2 0,0 3 0,-1-5 0,0 3 0,0 1 0,1-4 0,0 3 0,0-3 0,-1 1 0,0 1 0,0 4 0,0-2 0,0 3 0,1-3 0,-1 4 0,1-5 0,0 4 0,0-7 0,0 2 0,0-2 0,0 1 0,0 1 0,0-3 0,0 2 0,0-2 0,0 3 0,0-2 0,0 5 0,0-3 0,0 3 0,0-2 0,0 0 0,0-1 0,0 2 0,0 0 0,0 2 0,0 5 0,0-4 0,0 3 0,0-5 0,0 0-6784,0-2 6784,0 1 0,0-3 0,0 0 0,0 3 0,0 1 0,0 7 0,0-4 6784,0 5-6784,0-6 0,0 0 0,2 2 0,-2-2 0,1 0 0,1-2 0,-2 0 0,2-1 0,-2 2 0,0-3 0,0 1 0,0 1 0,0-2 0,0 1 0,0-2 0,1 2 0,-1-2 0,1 0 0,1-1 0,-2-1 0,1 0 0,-1 2 0,1-2 0,0 2 0,-1-1 0,1 1 0,0-2 0,-1 2 0,1 0 0,0 1 0,-1-4 0,0 3 0,0-4 0,0 6 0,0-3 0,0 3 0,0-5 0,0 1 0,0-2 0,0 1 0,0 0 0,0 0 0,0 0 0,0-1 0,0 2 0,0-3 0,0 3 0,0-1 0,0-1 0,3 0 0,0-2 0,2 0 0,0 0 0,0 0 0,-1 0 0,2 1 0,-3 0 0,4 1 0,-5-2 0,4 2 0,-3 0 0,3 1 0,-1-1 0,2 2 0,-4-3 0,2 1 0,-3-1 0,2 0 0,-1 0 0,-1-1 0,2 1 0,-1-1 0,-1 0 0,2 0 0,-2 1 0,1 0 0,0 0 0,0-1 0,0 0 0,-1 0 0,0 0 0,2 0 0,-2 0 0,2 0 0,0 0 0,-2 0 0,3 0 0,-1 0 0,-1 0 0,3 0 0,-2 0 0,4 0 0,-2 0 0,2 0 0,-1 0 0,-1 0 0,2 0 0,-4 0 0,2 0 0,-4 0 0,3 0 0,-3 0 0,1 0 0,2 0 0,-2 0 0,3 0 0,-3 0 0,4 0 0,-4 0 0,4 0 0,-5 0 0,3 0 0,-2 0 0,2 0 0,2 0 0,-1 0 0,2 0 0,-1 0 0,0 0 0,4 0 0,-3 0 0,3 0 0,-2 0 0,-1 0 0,0 0 0,-1 0 0,0 0 0,2 0 0,-1-1 0,1 0 0,-3 1 0,3-1 0,-2 1 0,2 0 0,-3 0 0,-2 0 0,3 0 0,-4 0 0,5 0 0,-6 0 0,5 0 0,-3 0 0,2 0 0,-1 0 0,-1 0 0,0-1 0,2 0 0,-3 0 0,1 1 0,1 0 0,-2 0 0,1 0 0,-2 0 0,1 0 0,0-1 0,1 0 0,-2 1 0,3 0 0,-1 0 0,1 0 0,1 0 0,-4 0 0,3 0 0,-3 0 0,5 0 0,-4 0 0,4 0 0,-1 0 0,-2 0 0,3 0 0,-4 0 0,0 0 0,3 0 0,-3 0 0,3 0 0,-1 0 0,1 0 0,0 0 0,-1 0 0,1 0 0,-4 0 0,3 0 0,0 0 0,-1 0 0,3 0 0,-6 0 0,4 0 0,-3 0 0,1 0 0,0 0 0,0 0 0,-1 0 0,5 0 0,-4 0 0,3 0 0,-4 0 0,2 0 0,-2 0 0,1 0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1:30.058"/>
    </inkml:context>
    <inkml:brush xml:id="br0">
      <inkml:brushProperty name="width" value="0.1" units="cm"/>
      <inkml:brushProperty name="height" value="0.1" units="cm"/>
      <inkml:brushProperty name="color" value="#E71224"/>
    </inkml:brush>
  </inkml:definitions>
  <inkml:trace contextRef="#ctx0" brushRef="#br0">3 754 24575,'0'-19'0,"0"4"0,0-4 0,0 6 0,0-3 0,0 5 0,0-3 0,0 10 0,0-3 0,0 3 0,0-3 0,0 3 0,0-4 0,0 3 0,0-4 0,-1 3 0,0-4 0,1 3 0,-1-2 0,1 4 0,0-5 0,0 5 0,0-5 0,0 2 0,0 2 0,0-2 0,0-2 0,0 3 0,0-3 0,0 4 0,0-6 0,0 5 0,0-4 0,0 7 0,0-4 0,0 2 0,0-2 0,0 2 0,0-1 0,0 0 0,0 1 0,0 2 0,0-3 0,0 2 0,0-2 0,0 1 0,0 1 0,0 0 0,0 0 0,0 0 0,0-4 0,0 1 0,0 1 0,0 0 0,2-5 0,-2 3 0,2-5 0,-2 4 0,0 3 0,0-2 0,1-1 0,0 1 0,1-3 0,-1 3 0,1-1 0,-1-2 0,-1 2 0,1-1 0,-1 3 0,2-7 0,-2 7 0,2-8 0,-2 6 0,0-11 0,0 2 0,0-5 0,1 7 0,0 4 0,0 3 0,-1 5 0,0 0 0,0 2 0,0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1:33.532"/>
    </inkml:context>
    <inkml:brush xml:id="br0">
      <inkml:brushProperty name="width" value="0.1" units="cm"/>
      <inkml:brushProperty name="height" value="0.1" units="cm"/>
      <inkml:brushProperty name="color" value="#E71224"/>
    </inkml:brush>
  </inkml:definitions>
  <inkml:trace contextRef="#ctx0" brushRef="#br0">14 1 24575,'0'11'0,"0"2"0,0-8 0,0 4 0,0-3 0,0 4 0,0-2 0,0 1 0,0-3 0,0 0 0,0-1 0,0 0 0,0-2 0,0 2 0,1-2 0,0 2 0,-1 3 0,1-4 0,-1 4 0,1-4 0,-1-1 0,1 4 0,-1-4 0,0 3 0,0-2 0,0 3 0,0-3 0,0 4 0,0-2 0,0 3 0,0-3 0,0 1 0,0-1 0,0 1 0,0-1 0,1 2 0,-1-1 0,1 2 0,0-1 0,-1 8 0,0-7 0,0 7 0,1-9 0,0 1 0,0 1 0,-1-2 0,0 3 0,0 4 0,0-3 0,0 2 0,0-4 0,0 3 0,0-1 0,0 0 0,0 0 0,0-4 0,0 3 0,0-1 0,0-1 0,-1 1 0,0-1 0,0-1 0,-1 5 0,0 6 0,-1 6 0,1 3 0,0-6 0,2-5 0,-2 5 0,1-8 0,-1 8 0,1-6 0,0-3 0,1 1 0,0-2 0,-2 2 0,2-7 0,-1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1:36.714"/>
    </inkml:context>
    <inkml:brush xml:id="br0">
      <inkml:brushProperty name="width" value="0.1" units="cm"/>
      <inkml:brushProperty name="height" value="0.1" units="cm"/>
      <inkml:brushProperty name="color" value="#E71224"/>
    </inkml:brush>
  </inkml:definitions>
  <inkml:trace contextRef="#ctx0" brushRef="#br0">1 11 24575,'22'0'0,"-5"0"0,3 0 0,-7 0 0,2-1 0,-4-1 0,2 0 0,-3 0 0,3 2 0,-3 0 0,3 0 0,-3-1 0,1 0 0,-2 0 0,1 0 0,-3 1 0,-1 0 0,1 0 0,-1 0 0,-1 0 0,1 0 0,-1 0 0,2 0 0,-1 0 0,-1 0 0,8 0 0,-5 0 0,7 0 0,-8 0 0,2 0 0,-2 0 0,-1 0 0,0 0 0,1 0 0,-1 0 0,0 0 0,0 0 0,1 0 0,1 0 0,-1 0 0,0 0 0,1 0 0,-4 1 0,3-1 0,-3 1 0,4 1 0,-2-1 0,2 1 0,-2-1 0,2 2 0,0-1 0,0 0 0,-1 0 0,-2-2 0,2 1 0,-1-1 0,2 2 0,-3-1 0,1 0 0,1-1 0,-1 0 0,1 0 0,2 0 0,-1 0 0,2 0 0,0 0 0,-4 0 0,5 0 0,-5 0 0,4 0 0,-5 0 0,-2 0 0,0 0 0,-1 0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1:45.007"/>
    </inkml:context>
    <inkml:brush xml:id="br0">
      <inkml:brushProperty name="width" value="0.1" units="cm"/>
      <inkml:brushProperty name="height" value="0.1" units="cm"/>
      <inkml:brushProperty name="color" value="#E71224"/>
    </inkml:brush>
  </inkml:definitions>
  <inkml:trace contextRef="#ctx0" brushRef="#br0">0 0 24575,'9'0'0,"-1"0"0,-2 0 0,1 0 0,-2 0 0,2 0 0,-4 0 0,2 0 0,-3 0 0,1 0 0,0 0 0,1 0 0,-1 0 0,-1 0 0,3 0 0,-2 0 0,2 0 0,-2 0 0,2 0 0,0 0 0,1 0 0,-1 0 0,0 0 0,1 0 0,-1 0 0,1 0 0,0 1 0,2-1 0,-2 2 0,1-1 0,-4 0 0,-1 0 0,1 0 0,-1-1 0,2 1 0,1 0 0,-3-1 0,3 2 0,-3-1 0,1 1 0,0-2 0,-1 1 0,1 0 0,-1 0 0,2 0 0,-2 0 0,1 1 0,-1 1 0,-1-1 0,0 1 0,0 0 0,1 1 0,-1 0 0,1 0 0,-1-1 0,0 4 0,1-2 0,-1 3 0,1-3 0,-2-1 0,1 1 0,-1-2 0,0 2 0,0-2 0,0 1 0,0 0 0,0-1 0,0-1 0,0 2 0,0 0 0,0 1 0,0 1 0,0-3 0,0 2 0,0-3 0,0 1 0,0 1 0,0-1 0,0 2 0,0-1 0,0 1 0,0 0 0,0 1 0,0-1 0,0 0 0,0 1 0,0-4 0,0 5 0,0-5 0,0 4 0,0-2 0,0 3 0,0 0 0,0 0 0,0-2 0,0 1 0,0-5 0,0 4 0,0 0 0,0-1 0,0 1 0,0-2 0,0 1 0,0 1 0,0-1 0,0 2 0,0-1 0,0 1 0,0 0 0,0 0 0,0-1 0,0 0 0,0-1 0,0 0 0,0 0 0,0 0 0,0 0 0,0 1 0,0-2 0,0 1 0,0-1 0,0 1 0,0-2 0,0 4 0,0-5 0,0 4 0,0-2 0,0 0 0,0 2 0,0-1 0,1 3 0,0 1 0,-1-3 0,2 4 0,-2-5 0,1 5 0,-1-3 0,0 4 0,1-4 0,-1 3 0,1-3 0,0 3 0,-1-2 0,0 1 0,0-1 0,1 1 0,-1-2 0,2 4 0,-2-2 0,1 4 0,0-2 0,-1-3 0,0 2 0,0-3 0,0 2 0,0-4 0,0 4 0,0-3 0,0 1 0,0 1 0,0-1 0,0 0 0,0 2 0,0 0 0,0-2 0,0-1 0,0 2 0,0-1 0,0-1 0,0 3 0,0-3 0,0 4 0,0-3 0,0 4 0,0-3 0,0 2 0,0-2 0,0 2 0,0-2 0,0 1 0,0-3 0,0 0 0,0 2 0,0 0 0,0 1 0,0-2 0,0 0 0,0-1 0,0-1 0,0 1 0,0-1 0,0 1 0,0 0 0,0-2 0,0 2 0,0-3 0,0 2 0,0-1 0,0 1 0,0 0 0,0-1 0,0 0 0,0 0 0,0 2 0,0-2 0,0 2 0,0 0 0,0 1 0,0 0 0,0 1 0,0 3 0,0 0 0,0 5 0,0-5 0,-1 2 0,0 1 0,0-6 0,1 4 0,0-5 0,-1 3 0,0-1 0,0 0 0,1-3 0,0 1 0,-1 2 0,0-3 0,-1 2 0,1-1 0,0-1 0,1 1 0,-1-1 0,0 0 0,0 1 0,0 3 0,0 0 0,-1 2 0,1-2 0,1 3 0,0-5 0,-2 3 0,2-6 0,-1 1 0,1-2 0,0 1 0,0-1 0,0 0 0,-1 1 0,1 0 0,-1-1 0,0 1 0,1-2 0,-1 0 0,0 1 0,0-1 0,1 2 0,-1-2 0,0 0 0,-1 2 0,1-3 0,-2 2 0,1-2 0,-1 1 0,0-1 0,1 0 0,-2-1 0,1 0 0,-2 2 0,0-2 0,1 2 0,-2-1 0,1 0 0,-3 1 0,1 0 0,-1-1 0,4-1 0,0 0 0,2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1:52.645"/>
    </inkml:context>
    <inkml:brush xml:id="br0">
      <inkml:brushProperty name="width" value="0.1" units="cm"/>
      <inkml:brushProperty name="height" value="0.1" units="cm"/>
      <inkml:brushProperty name="color" value="#E71224"/>
    </inkml:brush>
  </inkml:definitions>
  <inkml:trace contextRef="#ctx0" brushRef="#br0">1 811 24575,'14'0'0,"1"0"0,-6 0 0,0 0 0,-4 1 0,1 1 0,-3-1 0,2 1 0,-1-2 0,0 1 0,1 0 0,-1-1 0,-1 0 0,3 0 0,-2 0 0,2 0 0,-2 1 0,0 0 0,1-1 0,-1 0 0,1 0 0,1 0 0,-1 0 0,1 0 0,0 0 0,1 0 0,-1 0 0,0 0 0,-1 0 0,0 0 0,0 0 0,1 0 0,0 0 0,-1 0 0,-1 0 0,2 0 0,1 0 0,-2 0 0,0 0 0,-3 0 0,2 0 0,-1 0 0,1 0 0,-2 0 0,1 0 0,0 0 0,0 0 0,0 0 0,0 0 0,-1 0 0,1 0 0,0 0 0,0 0 0,-1 0 0,1 0 0,0 0 0,-1 0 0,2 0 0,-1 0 0,-1 0 0,1 0 0,-1 0 0,2 0 0,-2-1 0,1 1 0,-1-3 0,0 2 0,0 0 0,1-2 0,-2 1 0,1-1 0,0-1 0,0 1 0,0-5 0,0 2 0,0-1 0,-2-1 0,0 6 0,0-5 0,0 4 0,0-4 0,0 3 0,0-2 0,0 3 0,2-3 0,-2-4 0,1 3 0,0-6 0,0 9 0,1-4 0,-2 2 0,1 1 0,0-3 0,-1 4 0,1-1 0,0 3 0,-1-2 0,0 1 0,2-3 0,-2 3 0,1-3 0,-1 4 0,1-3 0,-1 0 0,1 0 0,-1 2 0,0-1 0,0 0 0,0-1 0,0 0 0,0 2 0,0-2 0,0 2 0,1 0 0,0-3 0,-1 1 0,1 1 0,-1-1 0,0 2 0,0-2 0,0-1 0,0-1 0,0 2 0,0-2 0,0 1 0,0 2 0,0-1 0,1 2 0,-1-3 0,2 1 0,-1 0 0,0 2 0,-1 0 0,0 0 0,0 0 0,0 0 0,0 0 0,0 0 0,0 0 0,0 0 0,0 1 0,0 0 0,0-2 0,0 1 0,1-2 0,0 3 0,0-2 0,-1 2 0,0 0 0,0-5 0,0 4 0,0-4 0,0 4 0,1 0 0,0-1 0,0-3 0,-1 2 0,0-4 0,0 4 0,0-2 0,0 4 0,0-5 0,0 3 0,0-2 0,0 3 0,0-2 0,0 2 0,0-2 0,0 1 0,0 0 0,0-3 0,0 0 0,0-3 0,0-1 0,0-3 0,0 4 0,0-2 0,0 6 0,0 1 0,0 0 0,0-7 0,0 7 0,0-7 0,0 11 0,0-9 0,0 5 0,0-6 0,0 5 0,0 0 0,0-1 0,0 2 0,0-3 0,0-6 0,0 4 0,0-7 0,0 9 0,0-8 0,0 8 0,0-6 0,0 8 0,0-1 0,0 3 0,0 2 0,0 1 0,0 0 0,0-1 0,0-1 0,0 0 0,0 2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2:02.728"/>
    </inkml:context>
    <inkml:brush xml:id="br0">
      <inkml:brushProperty name="width" value="0.1" units="cm"/>
      <inkml:brushProperty name="height" value="0.1" units="cm"/>
      <inkml:brushProperty name="color" value="#E71224"/>
    </inkml:brush>
  </inkml:definitions>
  <inkml:trace contextRef="#ctx0" brushRef="#br0">1 3 24575,'6'0'0,"0"0"0,-3 0 0,0 0 0,-1 0 0,3 0 0,-2 0 0,1 0 0,0 0 0,-1 0 0,2 0 0,-2 0 0,1 0 0,1 0 0,-1 0 0,1 0 0,0 0 0,1 0 0,-1 0 0,3 0 0,-5 0 0,3 0 0,0 0 0,-2 0 0,4 0 0,-4-1 0,2 1 0,0-2 0,0 2 0,-1 0 0,4 0 0,-3 0 0,1 0 0,-2 0 0,0 0 0,0 0 0,1 0 0,-2 0 0,1 0 0,-2 0 0,0 0 0,0 0 0,1 0 0,0 0 0,1 0 0,1 0 0,-3 0 0,3 0 0,-3 0 0,-1 0 0,2 0 0,-1 0 0,-1 0 0,1 0 0,1 0 0,-2 0 0,2 0 0,-1 0 0,1 0 0,-1 0 0,2 0 0,0 0 0,-3 0 0,2 0 0,1 0 0,-1 0 0,1 0 0,0 0 0,-1 0 0,-1 0 0,0 0 0,0 0 0,1 0 0,-2 0 0,2 0 0,-2 0 0,0 0 0,2 0 0,-2 1 0,2 0 0,1-1 0,-2 1 0,2-1 0,-3 0 0,2 0 0,-1 0 0,0 0 0,0 1 0,0-1 0,1 1 0,-1-1 0,-1 0 0,2 0 0,-2 1 0,4 0 0,-3 0 0,1 0 0,-1-1 0,-1 1 0,0 0 0,2-1 0,-2 1 0,0 0 0,3-1 0,-3 0 0,4 0 0,-4 0 0,4 0 0,-3 0 0,2 0 0,-1 0 0,-2 0 0,1 0 0,0 0 0,-1 0 0,1 1 0,-1-1 0,1 1 0,0-1 0,-1 0 0,1 1 0,0-1 0,-1 1 0,1-1 0,2 0 0,-1 0 0,3 0 0,-5 0 0,3 0 0,-4 0 0,2 0 0,5 0 0,-4 0 0,6 0 0,-7 0 0,5 0 0,-1 0 0,0 0 0,-2 0 0,-3 0 0,3 0 0,-2 0 0,1 0 0,3 0 0,-3 0 0,2 0 0,0 0 0,0-1 0,1 1 0,2-1 0,-3 0 0,3 1 0,0 0 0,12 0 0,-8 0 0,11 0 0,-11 0 0,-2 0 0,0 0 0,-2 0 0,-4 0 0,1 0 0,-2 0 0,3 0 0,-2 0 0,0 0 0,2 0 0,-5 0 0,4 0 0,-2 0 0,4 0 0,-2 0 0,2 0 0,-2 0 0,1 0 0,0 0 0,-2 0 0,0 0 0,-1 0 0,-1 0 0,3 0 0,-3 0 0,4 0 0,-1 0 0,2 0 0,-1 0 0,4 0 0,-1 0 0,-2 0 0,0 0 0,-4 0 0,2 0 0,0 0 0,-2 0 0,5 0 0,-3 0 0,3-1 0,-3 1 0,0-2 0,1 2 0,0-1 0,5 1 0,0-3 0,1 3 0,0-2 0,1 2 0,-1 0 0,3 0 0,-5 0 0,1 0 0,-3 0 0,2 0 0,-7 0 0,3 0 0,-4 0 0,1 0 0,-1 0 0,0 0 0,2 0 0,-3 0 0,4 0 0,-3 0 0,3 0 0,1 0 0,0 0 0,-1 0 0,1 0 0,-1 0 0,1 0 0,1 0 0,-4 0 0,4 0 0,-3 0 0,7 0 0,-2 0 0,6 0 0,-1 0 0,-2 1 0,-1 0 0,-4 0 0,4-1 0,0 0 0,5 0 0,3 0 0,-3 0 0,4 0 0,-7 1 0,7 1 0,-6 0 0,4 0 0,-5-2 0,-6 0 0,11 0 0,-9 0 0,9 0 0,-7 1 0,9 0 0,-6 0 0,6-1 0,6 0 0,-3 0 0,8 0 0,-9 0 0,3 0 0,-3 0 0,5 0 0,-6 0 0,-2 0 0,-2 0 0,6 0 0,-8 0 0,6 0 0,-13 0 0,3 0 0,-6 0 0,0 0 0,-2 0 0,-3 0 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2:10.846"/>
    </inkml:context>
    <inkml:brush xml:id="br0">
      <inkml:brushProperty name="width" value="0.1" units="cm"/>
      <inkml:brushProperty name="height" value="0.1" units="cm"/>
      <inkml:brushProperty name="color" value="#E71224"/>
    </inkml:brush>
  </inkml:definitions>
  <inkml:trace contextRef="#ctx0" brushRef="#br0">704 1 24575,'-7'0'0,"2"0"0,3 0 0,1 0 0,-3 0 0,1 0 0,-1 0 0,2 0 0,-1 0 0,0 0 0,0 0 0,0 0 0,1 0 0,-2 0 0,1 0 0,-1 0 0,1 0 0,0 0 0,-1 0 0,0 0 0,-3 0 0,0 0 0,1 0 0,0 0 0,2 0 0,1 0 0,1 0 0,-1 0 0,1 0 0,-1 0 0,0 0 0,1 0 0,-1 0 0,1 0 0,-1 0 0,0 0 0,0 0 0,1 0 0,-3 0 0,2 0 0,-1 0 0,1 0 0,-1 0 0,1 0 0,0 0 0,0 0 0,-2 0 0,2 0 0,-3 0 0,2 0 0,0 0 0,0 0 0,1 0 0,-1 0 0,-1 0 0,2 0 0,-3 0 0,3 1 0,-3 0 0,2-1 0,-1 0 0,0 0 0,-1 0 0,1 0 0,1 1 0,-3-1 0,4 1 0,-2 0 0,2-1 0,-2 0 0,0 0 0,1 0 0,-2 0 0,4 0 0,-2 0 0,1 0 0,0 0 0,0 0 0,-1 0 0,2 0 0,-1 0 0,0 0 0,1 0 0,-2 0 0,1 0 0,-3 0 0,3 0 0,-3 0 0,1 0 0,0 0 0,0 0 0,-1 0 0,0 0 0,1 0 0,-2 0 0,2 0 0,0 0 0,1 0 0,1 0 0,-2 0 0,-1 0 0,1 0 0,-1 0 0,1 0 0,-2 0 0,2 0 0,-3 0 0,1 0 0,1 0 0,1 0 0,-1 0 0,-2 0 0,-1 0 0,1 0 0,-5 0 0,2 0 0,-4 0 0,4 0 0,0 0 0,-4 0 0,6 0 0,-4 0 0,6 0 0,-1 0 0,-1 0 0,1 0 0,0 0 0,-3 0 0,1 0 0,-2 0 0,4 0 0,-4 0 0,7 0 0,-7 0 0,9 0 0,-2 0 0,3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6T04:52:58.768"/>
    </inkml:context>
    <inkml:brush xml:id="br0">
      <inkml:brushProperty name="width" value="0.2" units="cm"/>
      <inkml:brushProperty name="height" value="0.2" units="cm"/>
      <inkml:brushProperty name="color" value="#7F7F7F"/>
    </inkml:brush>
  </inkml:definitions>
  <inkml:trace contextRef="#ctx0" brushRef="#br0">0 39 24575,'22'0'0,"-1"0"0,-1-1 0,2-1 0,-1-1 0,-4 0 0,0 0 0,-3 0 0,-1 1 0,7-2 0,-6 3 0,9-3 0,-5 4 0,-1-3 0,3 2 0,-3-1 0,5 0 0,-2 1 0,-2 0 0,-3 1 0,-3 0 0,-2-1 0,0 1 0,0-1 0,2 0 0,1 1 0,-1 0 0,1 0 0,-5 0 0,-1 0 0,1 0 0,0 0 0,0 0 0,-1 0 0,-1 0 0,2 0 0,0 0 0,0 0 0,-1 0 0,0 0 0,2 0 0,-2 0 0,3 0 0,-2 0 0,0 0 0,0 0 0,-1 0 0,2 0 0,0 0 0,-1 0 0,-1 0 0,-1 0 0,0 0 0,-1 0 0,1 0 0,1 0 0,-1 0 0,1 0 0,-1 0 0,3 0 0,1 0 0,3 0 0,-1 0 0,0 0 0,-1 0 0,-2 0 0,-2 0 0,0 0 0,-1 0 0,-1 0 0,2 0 0,-2 0 0,3 0 0,0 0 0,0 0 0,2 0 0,-1 0 0,0 0 0,0 1 0,1 0 0,-1 0 0,0 0 0,-1-1 0,0 1 0,4 0 0,-2 0 0,0 0 0,-2-1 0,-1 2 0,1-1 0,3 1 0,1 0 0,1 0 0,2-1 0,0 1 0,0 0 0,-3-1 0,0 1 0,0-2 0,1 1 0,-1 0 0,0-1 0,-2 0 0,-4 0 0,-1 0 0,-2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2:16.090"/>
    </inkml:context>
    <inkml:brush xml:id="br0">
      <inkml:brushProperty name="width" value="0.1" units="cm"/>
      <inkml:brushProperty name="height" value="0.1" units="cm"/>
      <inkml:brushProperty name="color" value="#E71224"/>
    </inkml:brush>
  </inkml:definitions>
  <inkml:trace contextRef="#ctx0" brushRef="#br0">22 264 24575,'-1'-8'0,"0"0"0,0 6 0,1 0 0,0-1 0,0 1 0,0-2 0,-1 2 0,1-1 0,-2 1 0,2 0 0,0-2 0,0 2 0,0-1 0,0 0 0,0 0 0,0 0 0,0-1 0,0 1 0,0 0 0,0 1 0,0-2 0,0 1 0,0-2 0,0 3 0,0-1 0,0 0 0,0 0 0,0-2 0,0 2 0,0-1 0,0 2 0,0 0 0,0-1 0,0 1 0,0-2 0,0 2 0,0-1 0,0 1 0,0-3 0,0 2 0,0-1 0,0 2 0,0-2 0,0 1 0,0-2 0,-1 1 0,1-1 0,-1 2 0,1-3 0,-1 1 0,0 0 0,0-1 0,1 3 0,0-3 0,-1 2 0,0-2 0,0 4 0,0-4 0,1 4 0,-2-3 0,2 3 0,0-2 0,0 1 0,0-3 0,0 3 0,-1-2 0,0 0 0,0-1 0,0 2 0,0 0 0,1 2 0,0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2:23.096"/>
    </inkml:context>
    <inkml:brush xml:id="br0">
      <inkml:brushProperty name="width" value="0.1" units="cm"/>
      <inkml:brushProperty name="height" value="0.1" units="cm"/>
      <inkml:brushProperty name="color" value="#E71224"/>
    </inkml:brush>
  </inkml:definitions>
  <inkml:trace contextRef="#ctx0" brushRef="#br0">415 10 24575,'-6'0'0,"0"0"0,4 0 0,1 0 0,-3 1 0,2-1 0,-2 1 0,2-1 0,-1 0 0,0 0 0,1 0 0,-2 1 0,2 0 0,0 0 0,-1-1 0,0 0 0,-1 1 0,2-1 0,-1 2 0,1-1 0,-1 1 0,0-2 0,0 1 0,1-1 0,-1 0 0,0 0 0,1 0 0,-1 0 0,0 0 0,0 0 0,1 0 0,-2 0 0,2 0 0,-2 0 0,2 0 0,-1 0 0,1 0 0,-2 0 0,1 0 0,0 0 0,1 0 0,-3 0 0,2 0 0,-2 0 0,3 0 0,0 0 0,-3 0 0,1 0 0,0 0 0,1 0 0,1 0 0,-1 0 0,0 0 0,0 0 0,-1 0 0,2 0 0,-2 0 0,1 0 0,1 0 0,-1 0 0,0 0 0,0-1 0,0 1 0,0-1 0,-1 1 0,1-1 0,-1 1 0,2 0 0,-2 0 0,1 0 0,0 0 0,0 0 0,0 0 0,-1 0 0,1 0 0,0 0 0,0 0 0,1 0 0,-1 0 0,0 0 0,0 0 0,0 0 0,-1-1 0,2 1 0,-2-1 0,2 1 0,-2 0 0,2 0 0,-2 0 0,2 0 0,0 0 0,-1 0 0,-2-2 0,1 2 0,-2-1 0,3 1 0,-1 0 0,-2-1 0,0 0 0,0 0 0,-2 1 0,4 0 0,-1 0 0,-1 0 0,1-1 0,1 0 0,-2 0 0,2 1 0,1 0 0,-1-1 0,-2 0 0,0 0 0,-1 0 0,1 0 0,2 1 0,-1 0 0,3 0 0,-1 0 0,0-1 0,0 1 0,1-1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2:30.070"/>
    </inkml:context>
    <inkml:brush xml:id="br0">
      <inkml:brushProperty name="width" value="0.1" units="cm"/>
      <inkml:brushProperty name="height" value="0.1" units="cm"/>
      <inkml:brushProperty name="color" value="#E71224"/>
    </inkml:brush>
  </inkml:definitions>
  <inkml:trace contextRef="#ctx0" brushRef="#br0">58 969 24575,'0'-7'0,"0"1"0,0 2 0,0 1 0,0-2 0,0 3 0,0-1 0,0 0 0,0 0 0,0 1 0,0 0 0,0-2 0,0 1 0,0 0 0,0 1 0,0-2 0,0 2 0,0-2 0,0 2 0,0-3 0,1 0 0,0-1 0,1 2 0,0 1 0,-2 0 0,1 0 0,-1 1 0,1-1 0,0 0 0,-1-1 0,1 1 0,-1 0 0,0-1 0,0 2 0,0-2 0,1 1 0,-1 0 0,1 0 0,0-3 0,0 2 0,0-3 0,-1 4 0,0-3 0,0 2 0,0-3 0,0 3 0,0-1 0,0 1 0,0 0 0,0-2 0,0 3 0,0-2 0,0 2 0,0-3 0,0 3 0,0-2 0,0 3 0,0-1 0,0 0 0,0 1 0,0-3 0,0 0 0,0-4 0,0 3 0,0-1 0,0 1 0,0-2 0,0 0 0,-1-3 0,0 1 0,0-2 0,-1-6 0,1 2 0,0-5 0,-2-8 0,3 10 0,-2-8 0,2 14 0,-1-4 0,0 1 0,0-6 0,-3-12 0,2 7 0,-2-13 0,1 12 0,-2-10 0,1 9 0,-2-5 0,5 14 0,-3-6 0,3 12 0,-2-9 0,0 8 0,-1-15 0,1 6 0,-1-8 0,2 14 0,1 5 0,0 5 0,0 4 0,0 3 0,0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2:37.680"/>
    </inkml:context>
    <inkml:brush xml:id="br0">
      <inkml:brushProperty name="width" value="0.1" units="cm"/>
      <inkml:brushProperty name="height" value="0.1" units="cm"/>
      <inkml:brushProperty name="color" value="#E71224"/>
    </inkml:brush>
  </inkml:definitions>
  <inkml:trace contextRef="#ctx0" brushRef="#br0">37 1 24575,'0'9'0,"0"-1"0,0-5 0,0 0 0,0 1 0,2 0 0,-2 1 0,1-1 0,-1 0 0,0 1 0,0-2 0,0 1 0,0 0 0,0 0 0,0 1 0,0-3 0,0 2 0,1 2 0,-1-2 0,1 2 0,0-1 0,-1 1 0,1-2 0,-1 5 0,2-5 0,-2 3 0,0-4 0,0 2 0,1 4 0,0-1 0,1 2 0,-2-2 0,2 0 0,-2 1 0,1-2 0,0 1 0,0 0 0,0-1 0,0 1 0,-1 2 0,0-4 0,0 4 0,0-5 0,0 1 0,0-1 0,0 1 0,0 0 0,0 0 0,0 1 0,0-1 0,0 2 0,0-1 0,0 0 0,0 2 0,0-3 0,0 2 0,-2 0 0,0-2 0,-2 3 0,1-4 0,-1 3 0,2-4 0,-1 3 0,1-3 0,0 3 0,0-2 0,0 0 0,1-1 0,0-2 0,0 1 0,1-1 0,-3 3 0,3-4 0,-1 3 0,0-2 0,1 5 0,-3-2 0,3 2 0,-4 6 0,3-3 0,-1 6 0,1-5 0,1 2 0,0-5 0,0 1 0,0-4 0,0 4 0,0-2 0,0 2 0,0-1 0,-1 6 0,0-3 0,0 7 0,-1-4 0,0-3 0,1-3 0,0-5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2:43.442"/>
    </inkml:context>
    <inkml:brush xml:id="br0">
      <inkml:brushProperty name="width" value="0.1" units="cm"/>
      <inkml:brushProperty name="height" value="0.1" units="cm"/>
      <inkml:brushProperty name="color" value="#E71224"/>
    </inkml:brush>
  </inkml:definitions>
  <inkml:trace contextRef="#ctx0" brushRef="#br0">16 471 24575,'0'-7'0,"0"1"0,0 3 0,0 0 0,0 0 0,0 0 0,0 0 0,0-3 0,0-3 0,0 2 0,0-3 0,0 2 0,0-2 0,0 2 0,0-1 0,0 2 0,0 1 0,0 0 0,0 0 0,0 1 0,0-1 0,0-2 0,0 4 0,0-1 0,0 3 0,0-1 0,0 0 0,0 0 0,0-2 0,0 1 0,0-1 0,0 0 0,0 1 0,0 0 0,0-1 0,0 1 0,-1-1 0,0 0 0,0 1 0,1 0 0,0 0 0,0-3 0,0 4 0,0-4 0,0 5 0,0-4 0,0 2 0,-1-3 0,1 1 0,-1 0 0,1 1 0,0 2 0,0-3 0,0 1 0,0-1 0,0 0 0,0 2 0,0-1 0,0 1 0,0-1 0,0 0 0,0 1 0,0 0 0,0 0 0,0 0 0,0 0 0,0 0 0,0 0 0,0 2 0,0-1 0,0 0 0,0 1 0,0-3 0,0 3 0,0-1 0,0-4 0,0 4 0,-2-7 0,2 8 0,-1-4 0,1 2 0,-1 0 0,1-2 0,-1 4 0,0-3 0,1 2 0,0-2 0,-1 0 0,1 1 0,-1 1 0,1-1 0,0 1 0,0 0 0,0 0 0,0 0 0,-1 1 0,0-1 0,0 1 0,1-1 0,0 0 0,0 1 0,0-1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2:46.602"/>
    </inkml:context>
    <inkml:brush xml:id="br0">
      <inkml:brushProperty name="width" value="0.1" units="cm"/>
      <inkml:brushProperty name="height" value="0.1" units="cm"/>
      <inkml:brushProperty name="color" value="#E71224"/>
    </inkml:brush>
  </inkml:definitions>
  <inkml:trace contextRef="#ctx0" brushRef="#br0">0 0 24575,'0'12'0,"0"-3"0,0-2 0,0-4 0,0 3 0,0-2 0,0 1 0,0 0 0,0 0 0,0 0 0,0 1 0,0-3 0,0 1 0,0 0 0,0-1 0,0 1 0,0 0 0,0-2 0,0 2 0,0-1 0,0-1 0,0 2 0,0 0 0,0 0 0,0 3 0,0-4 0,0 4 0,0-3 0,0 4 0,0-3 0,0 3 0,0-4 0,0 3 0,0-2 0,0 4 0,0-3 0,0 4 0,0-4 0,0 1 0,0-2 0,0 2 0,0 0 0,0 2 0,0-2 0,0 4 0,0-3 0,0 3 0,0-5 0,0 1 0,0-4 0,0 4 0,0-4 0,0 3 0,0-3 0,0 2 0,0 1 0,0 0 0,0 2 0,0-2 0,0 1 0,0-1 0,0 0 0,0-3 0,0-2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2:56.352"/>
    </inkml:context>
    <inkml:brush xml:id="br0">
      <inkml:brushProperty name="width" value="0.1" units="cm"/>
      <inkml:brushProperty name="height" value="0.1" units="cm"/>
      <inkml:brushProperty name="color" value="#E71224"/>
    </inkml:brush>
  </inkml:definitions>
  <inkml:trace contextRef="#ctx0" brushRef="#br0">1 11 24575,'8'0'0,"-2"0"0,-2 0 0,-2 0 0,3 0 0,-2 0 0,2 0 0,-2 0 0,2 0 0,-2-1 0,1 0 0,-2 1 0,1-1 0,0 1 0,0 0 0,0 0 0,-1 0 0,2 0 0,-2 0 0,2 0 0,-2 0 0,0 0 0,1 0 0,1 0 0,0 0 0,-1 0 0,0 0 0,1 0 0,0 0 0,3 0 0,-2 0 0,1 0 0,0 0 0,2-1 0,-2 1 0,2-1 0,-2 1 0,0 0 0,0 0 0,0 0 0,-2 0 0,2 0 0,-4 0 0,2 0 0,-1 0 0,1 0 0,-2 0 0,2 0 0,-1 0 0,0 0 0,0 0 0,2 0 0,-3 0 0,5 0 0,-4 0 0,4 0 0,-3 0 0,1 0 0,-1 0 0,-1 0 0,1 0 0,-1 0 0,1 0 0,-1 0 0,2 0 0,1 0 0,-3 0 0,5 0 0,-4 0 0,1 0 0,0 0 0,-3 0 0,3 0 0,-1 0 0,1 0 0,-1 0 0,0 0 0,-2 0 0,3 0 0,0 0 0,-1 0 0,1 0 0,-3 0 0,3 0 0,0 0 0,1 0 0,-3 0 0,3 0 0,0-1 0,0 1 0,1-1 0,-2 0 0,0 1 0,2 0 0,-1 0 0,0 0 0,-1 0 0,-1 0 0,2 0 0,-2 0 0,1 0 0,-2-1 0,0 0 0,0 0 0,1 1 0,-1 0 0,0 0 0,0 0 0,0 0 0,0 0 0,0 0 0,-1 0 0,1 0 0,0 0 0,0 0 0,0 0 0,-1 0 0,1 0 0,2 0 0,-1 0 0,1 0 0,-1 0 0,0 0 0,1 0 0,-2 0 0,3 0 0,-2 0 0,4 0 0,-5 0 0,4 0 0,-3 0 0,2 0 0,2 0 0,-4 0 0,4 0 0,-6 0 0,5 0 0,-5 0 0,4 0 0,-4 0 0,4 0 0,-3 0 0,4 0 0,-3 0 0,1 0 0,1 0 0,-2 0 0,4 0 0,-6 0 0,4 0 0,-4 0 0,2 0 0,-1 0 0,0 0 0,0 0 0,0 0 0,1 0 0,0 0 0,1 0 0,-1 0 0,2 0 0,-5 0 0,3 0 0,-1 0 0,0 0 0,1 1 0,0-1 0,-2 1 0,1 0 0,1-1 0,-1 0 0,3 0 0,-4 0 0,2 0 0,0 0 0,-1 0 0,1 0 0,-1 0 0,2 0 0,-1 0 0,3 0 0,-4 0 0,1 0 0,2 0 0,-4 0 0,3 0 0,-3 0 0,2 1 0,-2-1 0,2 1 0,-2-1 0,1 0 0,0 0 0,2 0 0,-2 0 0,2 0 0,-3 0 0,1 0 0,0 0 0,0 0 0,0 0 0,0 0 0,-1 0 0,2 0 0,-2 0 0,0 0 0,2 0 0,-1 0 0,0 0 0,0 0 0,-2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3:08.878"/>
    </inkml:context>
    <inkml:brush xml:id="br0">
      <inkml:brushProperty name="width" value="0.1" units="cm"/>
      <inkml:brushProperty name="height" value="0.1" units="cm"/>
      <inkml:brushProperty name="color" value="#E71224"/>
    </inkml:brush>
  </inkml:definitions>
  <inkml:trace contextRef="#ctx0" brushRef="#br0">0 1250 24575,'0'-8'0,"0"2"0,0 4 0,0 0 0,0-1 0,0-1 0,0 0 0,0-1 0,0 0 0,0-1 0,0 3 0,0 0 0,0 1 0,0-3 0,0 1 0,0-3 0,0-1 0,0 2 0,0-2 0,0 2 0,0 0 0,0 1 0,0-2 0,0 1 0,0-1 0,0 1 0,0 1 0,0 0 0,0 0 0,0-2 0,0 0 0,0-1 0,0 0 0,0 2 0,0-3 0,0 6 0,0-4 0,0 5 0,0-5 0,0 4 0,0-3 0,0 0 0,0 1 0,0 1 0,0 1 0,0-1 0,0 1 0,0 0 0,0 1 0,0-2 0,0 0 0,0 0 0,0 0 0,0-1 0,0 0 0,0 0 0,0 0 0,0 3 0,0-6 0,0 3 0,0-2 0,0 0 0,1 2 0,0-1 0,-1 2 0,1 0 0,-1-2 0,0 2 0,0-1 0,0 1 0,0 0 0,0-2 0,0 1 0,0 0 0,0 0 0,0 3 0,0-3 0,0 2 0,0 0 0,0 0 0,0-1 0,1 0 0,-1 1 0,1 0 0,-1 0 0,0 0 0,0 0 0,0 0 0,0 1 0,0-2 0,0 2 0,0-1 0,0-1 0,0 2 0,0-1 0,0-1 0,0 2 0,0-4 0,0 1 0,0 0 0,0-3 0,0 3 0,0-7 0,0 3 0,0-3 0,0 3 0,0-1 0,0 3 0,0-5 0,0 6 0,0-5 0,0 5 0,0-1 0,0 2 0,0 0 0,0-1 0,0 1 0,0-1 0,0 1 0,0-1 0,0 0 0,0-2 0,0 1 0,0 0 0,0 0 0,0 2 0,0-2 0,0 1 0,0-1 0,0 3 0,0-2 0,0 2 0,0-2 0,0 2 0,0-4 0,0 6 0,0-6 0,0 4 0,0-4 0,0 1 0,0 1 0,0 1 0,0 0 0,0-2 0,0 0 0,0 0 0,0 0 0,0 1 0,0-1 0,0 4 0,0-2 0,0 2 0,0-1 0,0 1 0,0-1 0,0 1 0,0-1 0,0 2 0,0-3 0,0 0 0,0 0 0,0 1 0,0 0 0,0 1 0,0-2 0,0 3 0,0 0 0,0-1 0,0-1 0,0 0 0,0-1 0,0 1 0,0 0 0,0-1 0,0 1 0,0-3 0,0 2 0,0 0 0,0 0 0,0-1 0,0-4 0,0 2 0,0-1 0,0 3 0,0 2 0,0-1 0,0-1 0,0 2 0,0-3 0,0 3 0,0-4 0,0 2 0,0-2 0,0-4 0,0 3 0,0-11 0,0 10 0,0-7 0,0 6 0,0-2 0,0 2 0,0 3 0,0-4 0,0 2 0,0-3 0,0-5 0,0 8 0,0-4 0,0 8 0,0 3 0,0-1 0,0 2 0,0 0 0,0-2 0,0 2 0,0-1 0,0 0 0,0 0 0,0 0 0,0 1 0,-1-1 0,1 0 0,-1 1 0,1-1 0,-1 0 0,1 1 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3:18.581"/>
    </inkml:context>
    <inkml:brush xml:id="br0">
      <inkml:brushProperty name="width" value="0.1" units="cm"/>
      <inkml:brushProperty name="height" value="0.1" units="cm"/>
      <inkml:brushProperty name="color" value="#E71224"/>
    </inkml:brush>
  </inkml:definitions>
  <inkml:trace contextRef="#ctx0" brushRef="#br0">1 250 24575,'7'0'0,"-1"0"0,-5 0 0,2 0 0,0 0 0,-1 0 0,2 0 0,-1 0 0,-1 0 0,1 0 0,0 0 0,0 0 0,0 0 0,-1 0 0,2 1 0,-2-1 0,2 1 0,-1-1 0,-1 0 0,2 0 0,-1 0 0,0 0 0,0 0 0,0 0 0,0 0 0,1 0 0,0 0 0,-1 0 0,0 0 0,-1 0 0,1 0 0,0 0 0,0 0 0,-1 0 0,1 0 0,0 0 0,0 0 0,1 0 0,-2 0 0,1 0 0,1 0 0,-1 0 0,2 0 0,-3 0 0,0 0 0,2 0 0,0 0 0,0 0 0,0 0 0,-2 0 0,3 0 0,-1 0 0,1 0 0,-2 0 0,-1 0 0,3 0 0,-2 0 0,2 0 0,-1 0 0,3 0 0,-2 0 0,2 0 0,-3 0 0,1 0 0,1 0 0,1 0 0,-1 0 0,-2 0 0,1 0 0,-1 0 0,2 0 0,0 0 0,-1 0 0,-1 0 0,-1 0 0,1 0 0,2 0 0,-2 0 0,1 1 0,-1 0 0,0-1 0,1 1 0,0-1 0,-2 0 0,2 0 0,-3 0 0,2 0 0,0 0 0,1 0 0,1 0 0,-1 1 0,0 0 0,-1 0 0,2-1 0,-2 0 0,3 0 0,-1 1 0,0-1 0,1 2 0,-3-2 0,2 0 0,-3 0 0,3 0 0,-3 0 0,1 0 0,0 0 0,0 0 0,2 0 0,-2 0 0,0 0 0,2 0 0,-3 0 0,3 0 0,-3 0 0,2 0 0,-2 0 0,-1 0 0,1 0 0,0 0 0,-1 0 0,1 0 0,0 0 0,1 0 0,-1 0 0,1 0 0,-1 0 0,2 0 0,-2 0 0,2 0 0,-2 0 0,2 0 0,1 0 0,-2 0 0,3 0 0,-4 0 0,3 0 0,-1 0 0,1 0 0,-2 0 0,2 0 0,-2 0 0,1 0 0,1 0 0,-2 0 0,3 0 0,-5 0 0,3 0 0,-2 0 0,2 0 0,-2 0 0,1 0 0,-1 0 0,1-2 0,-2 2 0,2-1 0,0 0 0,0 1 0,3-1 0,-2 0 0,0 0 0,0 0 0,-1 0 0,0 0 0,-1 1 0,-1-1 0,2 1 0,-1 0 0,0 0 0,0 0 0,-1 0 0,1 0 0,0 0 0,0 0 0,-1 0 0,2 0 0,-2 0 0,1 0 0,-1 0 0,1 0 0,0 0 0,0 0 0,-1 0 0,3 0 0,-3 0 0,2 0 0,0 0 0,-2 0 0,1 0 0,0 0 0,0 0 0,0 0 0,1 0 0,-2 0 0,2 0 0,-1 0 0,1 0 0,0 0 0,0 0 0,-2 0 0,2 1 0,-1-1 0,1 2 0,-1-1 0,1 0 0,-3 0 0,2 0 0,0 1 0,-1-2 0,1 2 0,-1-1 0,-1-6 0,0 4 0,-2-6 0,0 3 0,0 1 0,-1-1 0,1 2 0,0-3 0,0 2 0,-1-3 0,2 1 0,-2 0 0,2 3 0,0-3 0,-1 1 0,0 1 0,0-3 0,1 2 0,0-1 0,0 1 0,0 0 0,0 0 0,0-3 0,0 2 0,0 0 0,0 0 0,0-2 0,0 1 0,0-3 0,0 2 0,0-3 0,0-4 0,0 2 0,0-2 0,0-1 0,0 5 0,0-5 0,0 4 0,0 4 0,0 1 0,0 3 0,0 2 0,0-1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3:21.923"/>
    </inkml:context>
    <inkml:brush xml:id="br0">
      <inkml:brushProperty name="width" value="0.1" units="cm"/>
      <inkml:brushProperty name="height" value="0.1" units="cm"/>
      <inkml:brushProperty name="color" value="#E71224"/>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0:16:01.258"/>
    </inkml:context>
    <inkml:brush xml:id="br0">
      <inkml:brushProperty name="width" value="0.2" units="cm"/>
      <inkml:brushProperty name="height" value="0.2" units="cm"/>
      <inkml:brushProperty name="color" value="#33CCFF"/>
    </inkml:brush>
  </inkml:definitions>
  <inkml:trace contextRef="#ctx0" brushRef="#br0">1 552 24575,'29'0'0,"-10"-5"0,3 4 0,-10-8 0,-1 8 0,1-4 0,0 5 0,0-5 0,-1 0 0,1-6 0,7 0 0,4-1 0,6-1 0,1 0 0,0-1 0,-1-4 0,-7 5 0,5-6 0,-4 7 0,6-1 0,-6-6 0,5 4 0,-5-9 0,7 9 0,-8-3 0,6 0 0,-7 4 0,2-10 0,5 9 0,-5-4 0,7 6 0,0 0 0,-1 0 0,1 6 0,0-5 0,-1 5 0,1 0 0,11-6 0,-9 11 0,8-11 0,-10 11 0,0-3 0,0-1 0,-1 5 0,1-11 0,0 10 0,-9-3 0,12 0 0,-10 4 0,4-4 0,1 5 0,-14-5 0,5 4 0,1-3 0,-7 4 0,7 0 0,0 0 0,-6 0 0,14-6 0,-15 5 0,15-5 0,-15 6 0,15 0 0,-14 0 0,14 0 0,-7 0 0,1-5 0,-2 4 0,0-4 0,-7 5 0,7 0 0,5 0 0,-10 0 0,18 0 0,-20 0 0,15 0 0,-6-5 0,-1 3 0,7-4 0,-6 6 0,8 0 0,0 0 0,-1 0 0,1 0 0,-9 0 0,7 0 0,-6 0 0,-1 0 0,7 0 0,-6 0 0,0 0 0,6 0 0,-15 0 0,7 0 0,0 0 0,-7 0 0,15 0 0,-15 0 0,15 0 0,-14 0 0,6 0 0,5 0 0,-2 0 0,4 0 0,0 0 0,-13 0 0,6 0 0,-9 0 0,9 0 0,-6 0 0,6 0 0,-1 0 0,-5 0 0,6 0 0,-8 0 0,7 0 0,-5 0 0,6 0 0,0 0 0,-7 0 0,7 0 0,-8 0 0,-1 0 0,1 0 0,0 0 0,5 5 0,-4-4 0,4 3 0,-6-4 0,1 5 0,0-4 0,0 4 0,-1-5 0,1 0 0,-5 5 0,3-4 0,-9 8 0,10-4 0,-10 6 0,9-5 0,-9 3 0,10-3 0,-10 4 0,10-5 0,-5 5 0,6-9 0,8 9 0,1-9 0,9 11 0,-1-10 0,1 9 0,-8-9 0,6 9 0,-15-10 0,7 10 0,-8-10 0,-1 4 0,1-5 0,-5 0 0,-2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3:25.061"/>
    </inkml:context>
    <inkml:brush xml:id="br0">
      <inkml:brushProperty name="width" value="0.1" units="cm"/>
      <inkml:brushProperty name="height" value="0.1" units="cm"/>
      <inkml:brushProperty name="color" value="#E71224"/>
    </inkml:brush>
  </inkml:definitions>
  <inkml:trace contextRef="#ctx0" brushRef="#br0">1 1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3:31.643"/>
    </inkml:context>
    <inkml:brush xml:id="br0">
      <inkml:brushProperty name="width" value="0.1" units="cm"/>
      <inkml:brushProperty name="height" value="0.1" units="cm"/>
      <inkml:brushProperty name="color" value="#E71224"/>
    </inkml:brush>
  </inkml:definitions>
  <inkml:trace contextRef="#ctx0" brushRef="#br0">0 492 24575,'0'-9'0,"0"1"0,0-1 0,0 4 0,0-5 0,0 8 0,0-5 0,0 2 0,0 1 0,0-3 0,0 3 0,0-3 0,0 4 0,0-4 0,0 5 0,0-4 0,0 1 0,0 0 0,0-2 0,0 3 0,0-2 0,0 2 0,0-2 0,0 3 0,0-2 0,0 1 0,0 0 0,0 0 0,0 0 0,0 1 0,0-2 0,0 2 0,0-2 0,0 3 0,0-2 0,0-1 0,0 2 0,0-2 0,0 2 0,1 1 0,-1-1 0,1 0 0,0 1 0,-1-2 0,0 1 0,0 0 0,0-1 0,0 2 0,0-4 0,0 3 0,0-2 0,0 0 0,0 2 0,0-1 0,0 1 0,0 0 0,0-1 0,0 0 0,0 1 0,0-5 0,0 1 0,0-3 0,0 3 0,0-4 0,1 3 0,-1-4 0,1 5 0,-1-1 0,0 1 0,1-1 0,0 1 0,0 0 0,0-1 0,0 3 0,0-2 0,-1 4 0,0-1 0,0-1 0,1 1 0,0-1 0,-1 2 0,1-5 0,0 5 0,1-5 0,-1 6 0,0-3 0,-1 1 0,0 0 0,0 0 0,0 0 0,0 2 0,0-1 0,1 0 0,0 1 0,-1-1 0,0-1 0,0 0 0,0 0 0,0 1 0,0 1 0,0 0 0,0-1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3:36.932"/>
    </inkml:context>
    <inkml:brush xml:id="br0">
      <inkml:brushProperty name="width" value="0.1" units="cm"/>
      <inkml:brushProperty name="height" value="0.1" units="cm"/>
      <inkml:brushProperty name="color" value="#E71224"/>
    </inkml:brush>
  </inkml:definitions>
  <inkml:trace contextRef="#ctx0" brushRef="#br0">0 0 24575,'0'8'0,"0"-1"0,0-4 0,0 0 0,0 0 0,0 0 0,0-1 0,0 2 0,0-1 0,0 1 0,0 3 0,0-4 0,0 3 0,0-3 0,0 2 0,0-2 0,0 1 0,0 0 0,0 1 0,0-1 0,0 1 0,0 0 0,0-2 0,0 4 0,0-3 0,0 3 0,0-3 0,0 2 0,0-1 0,0-1 0,0 1 0,0-2 0,0 1 0,0-1 0,0 3 0,1-4 0,0 2 0,-1 0 0,1 0 0,-1 1 0,0-1 0,0-1 0,0 2 0,0-1 0,0 1 0,0 2 0,0-3 0,0 1 0,0-2 0,0 0 0,0 1 0,0-2 0,0 1 0,0-1 0,0 1 0,0 0 0,0 0 0,0-1 0,0 2 0,0-1 0,0 2 0,0-2 0,0-1 0,0 1 0,0-1 0,0 1 0,0 0 0,0 1 0,0 1 0,0 0 0,0-1 0,0 3 0,0-3 0,0 3 0,0-3 0,0 0 0,0 0 0,0 2 0,0-3 0,0 4 0,0-4 0,1 3 0,-1-2 0,1 1 0,-1-3 0,0 1 0,2 2 0,-2-2 0,1 2 0,-1-2 0,0-1 0,0 2 0,1 1 0,0-2 0,0 4 0,-1-5 0,0 4 0,0-3 0,0 4 0,0-2 0,0 2 0,0-2 0,0-2 0,0 2 0,0-2 0,0-1 0,0 1 0,0 0 0,0 0 0,0 1 0,0-1 0,0 0 0,0 0 0,0 1 0,0-1 0,0 0 0,0 1 0,0-1 0,0 1 0,0 0 0,0 0 0,0 0 0,0 1 0,0-1 0,0 2 0,0-3 0,0 3 0,0-3 0,0 2 0,0 0 0,0-1 0,0 2 0,0-3 0,0 2 0,0 0 0,0-2 0,0 2 0,1 0 0,0 1 0,-1 0 0,0 0 0,0 0 0,0-2 0,0 0 0,1-3 0,-1 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3:52.570"/>
    </inkml:context>
    <inkml:brush xml:id="br0">
      <inkml:brushProperty name="width" value="0.025" units="cm"/>
      <inkml:brushProperty name="height" value="0.025" units="cm"/>
      <inkml:brushProperty name="color" value="#E71224"/>
    </inkml:brush>
  </inkml:definitions>
  <inkml:trace contextRef="#ctx0" brushRef="#br0">0 1 24575,'15'0'0,"-5"0"0,5 0 0,-5 0 0,0 0 0,-2 0 0,-1 0 0,-1 0 0,2 0 0,-3 0 0,1 0 0,-3 0 0,0 0 0,0 0 0,-1 0 0,0 0 0,0 0 0,-1 0 0,1 0 0,0 0 0,1 0 0,1 0 0,1 0 0,-1 0 0,2 0 0,-2 0 0,2 0 0,-2 0 0,1 0 0,-3 0 0,5 0 0,-4 0 0,3 0 0,-2 0 0,3 0 0,-3 0 0,0 0 0,-2 0 0,1 0 0,0 0 0,0 0 0,0 0 0,1 0 0,-2 0 0,2 0 0,-2 0 0,1 0 0,3 1 0,-1-1 0,3 1 0,-4-1 0,0 0 0,4 1 0,0-1 0,5 2 0,-3-2 0,2 1 0,0 1 0,4 0 0,-5 0 0,5 0 0,-9-1 0,4 0 0,-1-1 0,-2 0 0,1 0 0,-5 0 0,-1 0 0,0 0 0,0 0 0,2 0 0,-1 0 0,2 0 0,-3 0 0,3 0 0,-4 0 0,4 0 0,-4 0 0,3 0 0,0 0 0,-1 0 0,3 0 0,-4 0 0,2 0 0,0 0 0,1 0 0,-2 0 0,2 0 0,-4 0 0,4 0 0,-3 0 0,1 0 0,0 0 0,-1 0 0,2 0 0,-2 0 0,6 0 0,-2 0 0,2 0 0,-1 0 0,-4 0 0,-1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3:58.180"/>
    </inkml:context>
    <inkml:brush xml:id="br0">
      <inkml:brushProperty name="width" value="0.025" units="cm"/>
      <inkml:brushProperty name="height" value="0.025" units="cm"/>
      <inkml:brushProperty name="color" value="#E71224"/>
    </inkml:brush>
  </inkml:definitions>
  <inkml:trace contextRef="#ctx0" brushRef="#br0">11 136 24575,'-2'0'0,"-1"0"0,2 0 0,0-1 0,0-1 0,1-2 0,0-1 0,0-10 0,0 5 0,0-9 0,0 9 0,0-9 0,0 9 0,0-6 0,0 11 0,0-1 0,0 4 0,0-2 0,0 2 0,0 0 0,0 0 0,0 1 0,0 9 0,0-1 0,0 7 0,0-5 0,0-4 0,0 2 0,0-3 0,0 1 0,0 1 0,0-2 0,0 1 0,0-4 0,-1 5 0,1-3 0,-2 3 0,2-3 0,0 3 0,0-3 0,0 4 0,0-5 0,0 3 0,0-3 0,0 0 0,0 1 0,0-1 0,0 1 0,0-1 0,0 0 0,0 0 0,0 2 0,0-2 0,0 2 0,0-2 0,0 0 0,0-1 0,0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3:45.563"/>
    </inkml:context>
    <inkml:brush xml:id="br0">
      <inkml:brushProperty name="width" value="0.025" units="cm"/>
      <inkml:brushProperty name="height" value="0.025" units="cm"/>
      <inkml:brushProperty name="color" value="#E71224"/>
    </inkml:brush>
  </inkml:definitions>
  <inkml:trace contextRef="#ctx0" brushRef="#br0">0 0 24575,'4'0'0,"1"0"0,1 0 0,-2 0 0,2 0 0,-3 0 0,1 0 0,-1 0 0,2 0 0,0 0 0,-1 0 0,3 0 0,-3 0 0,1 0 0,0 0 0,-2 0 0,2 0 0,-3 0 0,2 0 0,-3 0 0,1 0 0,-1 0 0,1 0 0,-1 0 0,1 0 0,-1 0 0,2 0 0,-1 0 0,2 0 0,-1 0 0,2 0 0,-1 0 0,0 0 0,1 0 0,0 0 0,-1 0 0,1 0 0,-1 0 0,3 0 0,-1 0 0,-1 0 0,0 0 0,-2 0 0,2 0 0,-1 0 0,1 0 0,-1 0 0,-1 0 0,0 0 0,-1 0 0,1 0 0,-1 0 0,1 0 0,0 0 0,0 0 0,2 0 0,-3 0 0,4 0 0,-3 0 0,3 0 0,-1 0 0,1 0 0,0 0 0,1 0 0,1 0 0,-1 0 0,0 0 0,0 0 0,2 0 0,-3 0 0,5 0 0,-3 0 0,-1 0 0,3 0 0,-1 0 0,2 0 0,0 0 0,0 1 0,1 1 0,-2-1 0,0 1 0,-2 0 0,-1-1 0,0 1 0,-2-2 0,1 1 0,-3-1 0,2 0 0,-2 0 0,2 0 0,-2 0 0,3 0 0,-4 0 0,3 0 0,-1 1 0,1 0 0,1-1 0,0 1 0,0-1 0,0 0 0,1 0 0,-1 0 0,-2 0 0,2 0 0,0 0 0,1 0 0,1 0 0,0 0 0,1 0 0,0 0 0,1 0 0,0 0 0,0 0 0,1 0 0,1 0 0,-2 0 0,3 0 0,-5 0 0,-1 0 0,0 0 0,-2 0 0,2 0 0,-2 0 0,0 0 0,-1-2 0,-2 2 0,2-1 0,-2 1 0,0 0 0,-1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3:47.915"/>
    </inkml:context>
    <inkml:brush xml:id="br0">
      <inkml:brushProperty name="width" value="0.025" units="cm"/>
      <inkml:brushProperty name="height" value="0.025" units="cm"/>
      <inkml:brushProperty name="color" value="#E71224"/>
    </inkml:brush>
  </inkml:definitions>
  <inkml:trace contextRef="#ctx0" brushRef="#br0">0 1 24575,'0'9'0,"0"-1"0,0 4 0,0-4 0,0 6 0,0-4 0,0 2 0,0 0 0,0-2 0,0 2 0,0-5 0,0 2 0,0-5 0,0 0 0,0-3 0,0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4:19.064"/>
    </inkml:context>
    <inkml:brush xml:id="br0">
      <inkml:brushProperty name="width" value="0.025" units="cm"/>
      <inkml:brushProperty name="height" value="0.025" units="cm"/>
      <inkml:brushProperty name="color" value="#E71224"/>
    </inkml:brush>
  </inkml:definitions>
  <inkml:trace contextRef="#ctx0" brushRef="#br0">0 7 24575,'7'0'0,"1"0"0,-3 0 0,2 0 0,1 0 0,-2 0 0,1 0 0,-4 0 0,0 0 0,-1 0 0,0 0 0,0 0 0,0 0 0,-1 0 0,1 0 0,1 0 0,0 0 0,0 0 0,0 0 0,-1 0 0,2 0 0,0 0 0,1 0 0,0 0 0,-1 0 0,2 0 0,-3 0 0,1 0 0,-3 0 0,2 0 0,-1 0 0,1 1 0,-1-1 0,1 2 0,0-2 0,-1 0 0,0 1 0,1-1 0,0 1 0,1 0 0,-1-1 0,1 2 0,-2-2 0,1 0 0,-2 0 0,2 0 0,0 0 0,0 0 0,-1 0 0,0 0 0,-1 0 0,0 0 0,1 0 0,1 0 0,-1 0 0,2 0 0,0 0 0,0 0 0,0 0 0,0 0 0,-1 0 0,-1 0 0,1 0 0,-1 0 0,2 0 0,0 0 0,0 0 0,-1 0 0,1 0 0,-1-1 0,2 0 0,-2 1 0,1-1 0,0 1 0,2-1 0,-3 0 0,3 0 0,-4 0 0,4 1 0,-4-1 0,3 0 0,-2 0 0,1 0 0,-1 1 0,1-1 0,-1 0 0,1 0 0,-1 1 0,0 0 0,0 0 0,0 0 0,-1 0 0,2 0 0,-2 0 0,1 0 0,-1 0 0,-1 0 0,2 0 0,-1 0 0,1 0 0,0 0 0,-1 0 0,2 0 0,-2 0 0,-1 0 0,1 0 0,0 0 0,-1 0 0,1 0 0,1 0 0,-2 0 0,2 0 0,-2 0 0,1 0 0,2 0 0,-2 0 0,4 0 0,-5 0 0,3 0 0,-1 0 0,3 0 0,-2 0 0,3 0 0,-3 0 0,1 0 0,-1 0 0,-1 0 0,-1 0 0,1 0 0,0 0 0,-1 0 0,0 0 0,0 0 0,-1 0 0,1 0 0,-1 0 0,1 0 0,1 0 0,-1 0 0,3 0 0,-2 0 0,2 0 0,-2 0 0,0 0 0,2 0 0,-2 0 0,0 0 0,1 0 0,-2 0 0,1 0 0,0 1 0,0-1 0,0 1 0,-1-1 0,0 0 0,1 1 0,-1 0 0,0-1 0,1 2 0,1-2 0,-1 1 0,0 0 0,2-1 0,-2 0 0,2 0 0,-3 0 0,1 0 0,0 0 0,0 0 0,0 0 0,-1 0 0,2 0 0,-2 0 0,4 0 0,-2 0 0,1 0 0,-2 0 0,1 0 0,-3 0 0,4 0 0,-2 0 0,1 0 0,1 0 0,0 0 0,4 0 0,-2 0 0,2 0 0,-5 0 0,4 0 0,-3 0 0,2 0 0,-3 0 0,0 0 0,-1 0 0,0 0 0,0 1 0,-1 0 0,0-1 0,2 0 0,-1 0 0,0 0 0,2 1 0,-2-1 0,3 1 0,-3-1 0,3 0 0,-4 1 0,2 0 0,-2-1 0,0 1 0,0-1 0,-1 1 0,0-1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4:23.753"/>
    </inkml:context>
    <inkml:brush xml:id="br0">
      <inkml:brushProperty name="width" value="0.025" units="cm"/>
      <inkml:brushProperty name="height" value="0.025" units="cm"/>
      <inkml:brushProperty name="color" value="#E71224"/>
    </inkml:brush>
  </inkml:definitions>
  <inkml:trace contextRef="#ctx0" brushRef="#br0">730 1 24575,'-6'0'0,"-1"0"0,-1 0 0,0 0 0,4 1 0,-1 0 0,2-1 0,-1 2 0,1-2 0,-4 1 0,5-1 0,-4 1 0,4 0 0,-2 0 0,1-1 0,0 0 0,0 0 0,1 0 0,-2 1 0,1-1 0,0 1 0,1-1 0,0 0 0,-2 0 0,1 0 0,-3 0 0,4 0 0,-3 0 0,3 0 0,-2 0 0,1 0 0,0 0 0,0 0 0,0 0 0,0 0 0,0 0 0,1 0 0,-1 0 0,0 0 0,1 0 0,-1 0 0,1 0 0,-2 0 0,2 0 0,-3 0 0,2 0 0,-4 0 0,3 0 0,-1 0 0,2 0 0,-1 0 0,-1 0 0,2 0 0,-3 0 0,3 0 0,-3 0 0,3 0 0,-3 0 0,3 0 0,-5 0 0,4 0 0,-5 0 0,3 0 0,-2 0 0,3 0 0,-1 0 0,1 0 0,-2 0 0,0 0 0,2 0 0,-1 0 0,3 0 0,-4 0 0,1 0 0,-2 0 0,3 0 0,-2 0 0,1 0 0,-1 0 0,2 0 0,1 0 0,-2 0 0,2 0 0,-1 0 0,-1 0 0,2 0 0,-2 0 0,1 0 0,-2 0 0,-1 0 0,-2-1 0,-3 0 0,3 0 0,-5 1 0,4 0 0,-7-2 0,1 2 0,0-2 0,-2 2 0,9 0 0,-8 0 0,4-1 0,-2 0 0,3 0 0,0 1 0,7 0 0,-2 0 0,4 0 0,1 0 0,-1 0 0,0 0 0,2 0 0,-3 0 0,1 0 0,1 0 0,-2 0 0,2 0 0,-1 0 0,0 0 0,2 0 0,-1 0 0,1 2 0,1-1 0,-2 1 0,2-2 0,-2 0 0,1 0 0,-1 1 0,0-1 0,0 1 0,0-1 0,0 0 0,0 0 0,-1 0 0,0 2 0,2-2 0,0 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4:28.267"/>
    </inkml:context>
    <inkml:brush xml:id="br0">
      <inkml:brushProperty name="width" value="0.025" units="cm"/>
      <inkml:brushProperty name="height" value="0.025" units="cm"/>
      <inkml:brushProperty name="color" value="#E71224"/>
    </inkml:brush>
  </inkml:definitions>
  <inkml:trace contextRef="#ctx0" brushRef="#br0">1 10 24575,'4'0'0,"0"0"0,1 0 0,-2 0 0,5 0 0,-4 0 0,2-1 0,-2 0 0,0 1 0,0-1 0,2 1 0,-3 0 0,2 0 0,-1 0 0,-2 0 0,2-1 0,-2 1 0,-1-1 0,1 1 0,-1 0 0,1 0 0,0 0 0,0 0 0,0 0 0,-1 0 0,3 0 0,-1 0 0,3 0 0,-2 0 0,1 0 0,-1 0 0,1 0 0,-1 0 0,-1 0 0,2 0 0,-1 0 0,-1 0 0,0 0 0,-1 0 0,1 0 0,1 0 0,0 0 0,-1 0 0,2 0 0,-2 0 0,2 0 0,-2 0 0,1 0 0,0 0 0,1 0 0,0 0 0,1 0 0,-1 0 0,1 0 0,-2 0 0,2 0 0,-3 0 0,1 0 0,0 0 0,-1 0 0,1 0 0,-1 0 0,0 0 0,1 0 0,0 0 0,0 0 0,-1 0 0,0 0 0,2 0 0,-2 0 0,4 0 0,-3 0 0,0 0 0,4 0 0,-6 0 0,6 0 0,-5 0 0,4 0 0,-2 0 0,2 0 0,-4 0 0,4-1 0,-2 0 0,3 1 0,-2 0 0,-2 0 0,2 0 0,-2 0 0,0 0 0,1 0 0,1 0 0,-1 0 0,1 0 0,-1 0 0,1-1 0,-3 0 0,1 0 0,-2 1 0,0 0 0,0 0 0,0 0 0,0 0 0,-1 0 0,1 0 0,-1 0 0,1 0 0,-1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0:16:14.796"/>
    </inkml:context>
    <inkml:brush xml:id="br0">
      <inkml:brushProperty name="width" value="0.2" units="cm"/>
      <inkml:brushProperty name="height" value="0.2" units="cm"/>
      <inkml:brushProperty name="color" value="#004F8B"/>
    </inkml:brush>
  </inkml:definitions>
  <inkml:trace contextRef="#ctx0" brushRef="#br0">0 740 24575,'20'-25'0,"6"2"0,-4 12 0,0-1 0,5-1 0,-5-5 0,8 4 0,0-11 0,0 10 0,-1-4 0,1 0 0,-1 5 0,1-5 0,0 6 0,-1 0 0,-7 1 0,6-1 0,-7 1 0,1 0 0,6-1 0,-14 3 0,6 3 0,-1-4 0,-5 6 0,5-7 0,-7 6 0,0-3 0,0 8 0,-1-9 0,9 9 0,-6-8 0,6 8 0,-9-8 0,1 7 0,0-6 0,0 6 0,-1-7 0,0 3 0,2 1 0,4-9 0,-5 11 0,5-11 0,-5 13 0,0-8 0,-1 4 0,1-1 0,0-3 0,-1 7 0,1-7 0,0 8 0,0-8 0,8 7 0,-7-7 0,7 3 0,-8 0 0,-1-2 0,1 2 0,0 0 0,7-4 0,-5 8 0,6-9 0,0 4 0,-7 2 0,20-6 0,-18 5 0,10 1 0,-14-5 0,9 9 0,-6-8 0,6 8 0,-8-8 0,-1 8 0,1-4 0,0 0 0,-1 4 0,1-8 0,0 8 0,0-4 0,-1 1 0,0 2 0,2-2 0,-2-1 0,1 4 0,-1-4 0,2 1 0,-2 2 0,1-6 0,-1 7 0,1-4 0,0 0 0,-1 4 0,1-4 0,-5 1 0,3 3 0,-9-4 0,5 5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4:29.836"/>
    </inkml:context>
    <inkml:brush xml:id="br0">
      <inkml:brushProperty name="width" value="0.025" units="cm"/>
      <inkml:brushProperty name="height" value="0.025" units="cm"/>
      <inkml:brushProperty name="color" value="#E71224"/>
    </inkml:brush>
  </inkml:definitions>
  <inkml:trace contextRef="#ctx0" brushRef="#br0">192 1 24575,'-10'0'0,"-4"0"0,-17 0 0,7 3 0,-7 0 0,16 2 0,-9 3 0,8-3 0,-3 1 0,11-3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4:35.903"/>
    </inkml:context>
    <inkml:brush xml:id="br0">
      <inkml:brushProperty name="width" value="0.025" units="cm"/>
      <inkml:brushProperty name="height" value="0.025" units="cm"/>
      <inkml:brushProperty name="color" value="#E71224"/>
    </inkml:brush>
  </inkml:definitions>
  <inkml:trace contextRef="#ctx0" brushRef="#br0">6 300 24575,'0'-9'0,"0"-1"0,0 0 0,0 2 0,0 0 0,0 5 0,0-2 0,0 2 0,0 0 0,0 0 0,0 1 0,0-3 0,0 3 0,0-2 0,0 2 0,0 0 0,0 1 0,0-1 0,0 0 0,0 1 0,0-3 0,0 2 0,0-2 0,0 1 0,0 0 0,0 0 0,0 0 0,0-1 0,0 0 0,0 0 0,0 1 0,0 0 0,0 0 0,0 0 0,0-1 0,0 2 0,0 0 0,0 0 0,0 0 0,0-1 0,0 0 0,0 0 0,0 0 0,0 0 0,0 1 0,0-2 0,0 1 0,0-2 0,0 1 0,0-1 0,0 1 0,0-1 0,0 3 0,0-3 0,0 1 0,0-1 0,0 2 0,0-4 0,0 5 0,0-3 0,0 2 0,0 0 0,0-1 0,0 0 0,0-1 0,-2 1 0,2-1 0,-1 1 0,1 0 0,0 0 0,0 0 0,0-1 0,0 0 0,0 0 0,0 2 0,-1 1 0,1 0 0,-1 0 0,0 0 0,1 0 0,0 0 0,0 1 0,0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4:38.932"/>
    </inkml:context>
    <inkml:brush xml:id="br0">
      <inkml:brushProperty name="width" value="0.025" units="cm"/>
      <inkml:brushProperty name="height" value="0.025" units="cm"/>
      <inkml:brushProperty name="color" value="#E71224"/>
    </inkml:brush>
  </inkml:definitions>
  <inkml:trace contextRef="#ctx0" brushRef="#br0">1 0 24575,'0'6'0,"0"3"0,0-1 0,0 1 0,0 0 0,0-1 0,0 1 0,0-2 0,0 0 0,0-2 0,0 0 0,0-2 0,0 2 0,0-4 0,0 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4:44.268"/>
    </inkml:context>
    <inkml:brush xml:id="br0">
      <inkml:brushProperty name="width" value="0.025" units="cm"/>
      <inkml:brushProperty name="height" value="0.025" units="cm"/>
      <inkml:brushProperty name="color" value="#E71224"/>
    </inkml:brush>
  </inkml:definitions>
  <inkml:trace contextRef="#ctx0" brushRef="#br0">221 8 24575,'-3'0'0,"-5"0"0,5 0 0,-4 0 0,3 0 0,-1 0 0,-2 0 0,3 0 0,-2 0 0,3 0 0,0 0 0,-2 0 0,3 0 0,-3 0 0,3 0 0,-1 0 0,0 0 0,2 0 0,-2 1 0,2 0 0,-1 0 0,-1-1 0,0 0 0,0 0 0,-1 0 0,1 0 0,-2 0 0,1 0 0,0 0 0,1 0 0,0 0 0,0 0 0,0 0 0,0 0 0,1 0 0,-1 0 0,1 0 0,0 0 0,1 0 0,-2 0 0,1 0 0,-3 0 0,2 0 0,-2 0 0,3 0 0,-1 0 0,5 1 0,4 1 0,1 1 0,1-1 0,-3 0 0,-3-2 0,2 2 0,-1-2 0,3 2 0,-1-2 0,2 0 0,-3 0 0,0 0 0,-2 0 0,1 0 0,0 0 0,-2 0 0,1 0 0,1 1 0,-2-1 0,2 1 0,-1-1 0,0 0 0,1 0 0,3 0 0,-3 0 0,2 0 0,-4 0 0,2 0 0,-1-2 0,-1 1 0,-1-2 0,0 1 0,0-1 0,0 1 0,-1 0 0,0 1 0,-3 0 0,2 0 0,-2 0 0,2 1 0,-1 0 0,1 0 0,0 0 0,0-1 0,1 1 0,-1-1 0,1 1 0,-1 0 0,0 0 0,-1 0 0,1 0 0,0 0 0,-2-1 0,1 0 0,-2 0 0,0 0 0,2 0 0,-2 1 0,3 0 0,-2 0 0,-1 0 0,0 0 0,1 0 0,-1 0 0,2 0 0,-3 0 0,1 0 0,-2 0 0,4 0 0,-1 0 0,2 0 0,-1 0 0,1 0 0,0 0 0,-1 0 0,1 0 0,-1 0 0,-2 0 0,1 1 0,-2 0 0,1 0 0,1 1 0,-1 0 0,2-1 0,0-1 0,2 1 0,-1 0 0,2 0 0,-1 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4:47.984"/>
    </inkml:context>
    <inkml:brush xml:id="br0">
      <inkml:brushProperty name="width" value="0.025" units="cm"/>
      <inkml:brushProperty name="height" value="0.025" units="cm"/>
      <inkml:brushProperty name="color" value="#E71224"/>
    </inkml:brush>
  </inkml:definitions>
  <inkml:trace contextRef="#ctx0" brushRef="#br0">0 3 24575,'4'0'0,"0"0"0,1 0 0,1 0 0,0 0 0,-2 0 0,0 0 0,-1 0 0,2 0 0,-2 0 0,2 0 0,-3 0 0,1 0 0,-1 0 0,0 0 0,0 0 0,-1 0 0,1 0 0,0 0 0,1 0 0,-1 0 0,2 0 0,-1 0 0,2 0 0,-2 0 0,2 0 0,0 0 0,-2 0 0,4 0 0,-2 0 0,2 0 0,0 0 0,-4 0 0,3 0 0,-3 0 0,1 0 0,-1 0 0,0 0 0,0-1 0,0 0 0,1 0 0,-3 1 0,2 0 0,-1 0 0,1 0 0,-1 0 0,1 0 0,-1 0 0,0 0 0,0 0 0,0 0 0,4 0 0,0 0 0,1 0 0,-2 0 0,3 0 0,-4 0 0,4 0 0,-5 0 0,0 0 0,-3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4:52.867"/>
    </inkml:context>
    <inkml:brush xml:id="br0">
      <inkml:brushProperty name="width" value="0.025" units="cm"/>
      <inkml:brushProperty name="height" value="0.025" units="cm"/>
      <inkml:brushProperty name="color" value="#E71224"/>
    </inkml:brush>
  </inkml:definitions>
  <inkml:trace contextRef="#ctx0" brushRef="#br0">1 9 24575,'8'0'0,"0"0"0,0 1 0,1 1 0,-4-1 0,1 1 0,-3-2 0,-1 0 0,0 0 0,0 0 0,1 0 0,0 0 0,-1 0 0,2 0 0,-2 0 0,-1 0 0,1 0 0,0 0 0,0 1 0,0 0 0,-1-1 0,1 0 0,-1 0 0,3 0 0,-2 0 0,2 0 0,-1 0 0,0 0 0,0 0 0,-1 0 0,1 0 0,-1 0 0,1 0 0,-2 0 0,3 0 0,-2 0 0,2 0 0,-2 0 0,0 0 0,1 0 0,-1 0 0,0 0 0,0 0 0,0 0 0,0 0 0,0 0 0,-1 0 0,2 0 0,-2 0 0,2 0 0,0 0 0,0 0 0,1 0 0,0 0 0,3-2 0,-3 2 0,6-1 0,-5 1 0,1-2 0,-1 2 0,-1-1 0,-1 1 0,1 0 0,-3 0 0,2 0 0,-1-1 0,0 0 0,0 0 0,1 1 0,-1 0 0,1 0 0,-1 0 0,2 0 0,0 0 0,1 0 0,-1-1 0,-1 1 0,2-2 0,0 1 0,0 1 0,5-1 0,-6 1 0,2 0 0,-4 0 0,0 0 0,1-1 0,-1 1 0,0-1 0,-1 1 0,1 0 0,0 0 0,0 0 0,-1 0 0,2 0 0,0 0 0,1 0 0,1 0 0,-1 0 0,1 0 0,-2 0 0,1 0 0,-2 0 0,2 0 0,-2 0 0,1 0 0,0 0 0,-1 0 0,0 0 0,1 0 0,-1 0 0,1 0 0,-2 0 0,1 0 0,1 0 0,1 0 0,0 0 0,3 0 0,-5 0 0,4 0 0,-3 0 0,0 0 0,2 0 0,-2 0 0,2 0 0,0 0 0,0 0 0,0 0 0,0 0 0,1 0 0,-2 0 0,1 0 0,1 0 0,-2 0 0,2 0 0,-1 1 0,0-1 0,2 1 0,1 0 0,0 0 0,-3 0 0,1-1 0,-5 0 0,3 0 0,-3 1 0,0-1 0,-1 1 0,0-1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4:56.693"/>
    </inkml:context>
    <inkml:brush xml:id="br0">
      <inkml:brushProperty name="width" value="0.025" units="cm"/>
      <inkml:brushProperty name="height" value="0.025" units="cm"/>
      <inkml:brushProperty name="color" value="#E71224"/>
    </inkml:brush>
  </inkml:definitions>
  <inkml:trace contextRef="#ctx0" brushRef="#br0">183 6 24575,'-10'0'0,"1"0"0,-1 0 0,3 0 0,-2 0 0,3 0 0,0 0 0,2 0 0,2 1 0,-2 0 0,1-1 0,-2 1 0,2-1 0,-1 0 0,1 0 0,2 0 0,-1 0 0,1 0 0,-1 0 0,0 0 0,-1 0 0,1 0 0,0 0 0,1 0 0,0 0 0,-1 0 0,0 0 0,0 0 0,-1 0 0,1-1 0,-1 0 0,1 1 0,-1-1 0,0 1 0,1 0 0,-2 0 0,2 0 0,-3-1 0,3 0 0,-3 0 0,3 1 0,-1 0 0,0 0 0,1-1 0,0 0 0,0 1 0,-1 0 0,1 0 0,-2 0 0,3 0 0,-1 0 0,0 0 0,1 0 0,-1 0 0,1 0 0,-1 0 0,1 0 0,-1 0 0,1 0 0,1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5:08.396"/>
    </inkml:context>
    <inkml:brush xml:id="br0">
      <inkml:brushProperty name="width" value="0.025" units="cm"/>
      <inkml:brushProperty name="height" value="0.025" units="cm"/>
      <inkml:brushProperty name="color" value="#E71224"/>
    </inkml:brush>
  </inkml:definitions>
  <inkml:trace contextRef="#ctx0" brushRef="#br0">1001 0 24575,'-7'0'0,"1"0"0,3 0 0,-1 0 0,0 0 0,1 0 0,1 0 0,0 0 0,0 0 0,0 0 0,0 0 0,0 0 0,0 0 0,0 0 0,0 0 0,1 1 0,0-1 0,0 1 0,0-1 0,0 0 0,0 0 0,-1 0 0,0 0 0,0 0 0,0 0 0,-1 1 0,1 0 0,0-1 0,-2 1 0,1-1 0,-2 0 0,3 0 0,-3 1 0,2-1 0,0 1 0,0-1 0,0 0 0,1 0 0,-1 1 0,2-1 0,-1 1 0,1-1 0,-1 0 0,0 0 0,0 0 0,1 0 0,0 0 0,-1 0 0,0 0 0,0 0 0,1 0 0,-1 0 0,1 0 0,0 0 0,-1 0 0,1 0 0,-1 0 0,0 0 0,1 0 0,-2 0 0,0 0 0,1 0 0,-1 0 0,0 0 0,2 0 0,-1 0 0,0 0 0,1 0 0,-1 0 0,-1 0 0,2 0 0,-1 0 0,0 0 0,0 0 0,1 0 0,-1 0 0,-1 0 0,1 0 0,-1 0 0,1 0 0,0 0 0,-1 0 0,0 0 0,0 0 0,1 0 0,-1 0 0,1 0 0,-1 0 0,1 0 0,-1 0 0,1 0 0,-1 0 0,1 0 0,1 0 0,-1 0 0,0 0 0,-1 0 0,1 0 0,-1 0 0,0 0 0,0 0 0,0 0 0,1 0 0,-2 0 0,0 0 0,0 0 0,2 0 0,0 0 0,1 0 0,-2 0 0,0 0 0,0 0 0,1 0 0,-2 0 0,1 0 0,-1 0 0,2 0 0,-2 0 0,1 0 0,-1 0 0,2 0 0,-2 0 0,1-1 0,-1 0 0,1 1 0,1 0 0,-1 0 0,1 0 0,-1 0 0,1 0 0,-1 0 0,1 0 0,-1-2 0,1 2 0,0-1 0,0 1 0,0 0 0,-1 0 0,1 0 0,0 0 0,0 0 0,-1 0 0,0 0 0,1 0 0,-1 0 0,1 0 0,0 0 0,0 0 0,0 0 0,0 0 0,1 0 0,-1 0 0,0 0 0,0 0 0,0 0 0,-2 0 0,2 0 0,-1 0 0,1 0 0,0 0 0,0 0 0,0 0 0,0 0 0,0 0 0,-1 0 0,2 0 0,-2 0 0,2 0 0,-1 0 0,0 0 0,1 0 0,0 0 0,-2 0 0,2 0 0,-2 0 0,2 0 0,-1 0 0,0 0 0,0 0 0,1 0 0,-2 0 0,1 0 0,1 0 0,-2 0 0,1 0 0,0 0 0,1 0 0,-2 0 0,0 0 0,0 0 0,0 0 0,0 0 0,0 0 0,-1 0 0,2 0 0,-2 0 0,0 0 0,2 0 0,-4 0 0,4 0 0,-4 0 0,1 0 0,2 0 0,-4 0 0,4 0 0,-2 0 0,1 0 0,0 0 0,1 0 0,-1 0 0,2 0 0,-1 0 0,0 0 0,0 0 0,-1 1 0,2 0 0,-1 1 0,-1-2 0,2 0 0,-5 0 0,4 0 0,-3 0 0,2 0 0,2 1 0,-3 0 0,2-1 0,0 1 0,0-1 0,1 1 0,-2 0 0,1-1 0,0 0 0,0 0 0,0 0 0,0 0 0,-2 0 0,3 0 0,-1 0 0,0 0 0,1 0 0,0 0 0,-1 0 0,-1 0 0,0 0 0,0 0 0,1 0 0,0 0 0,0 0 0,0 0 0,-1 0 0,1 0 0,0 0 0,-2 0 0,2 0 0,-3 0 0,1 0 0,2 0 0,-2 0 0,3 0 0,-2 0 0,0 0 0,0 0 0,1 0 0,0 0 0,0 0 0,0 0 0,0 0 0,1 0 0,-2 0 0,2 0 0,-3 0 0,2 0 0,0 0 0,0 0 0,0 0 0,1 0 0,-1 0 0,0 1 0,0 0 0,1-1 0,-1 0 0,1 0 0,-2 0 0,2 0 0,-2 0 0,2 0 0,-1 0 0,0 0 0,1 0 0,-1 0 0,1 0 0,-2 0 0,1 0 0,-2 0 0,3 0 0,-3 0 0,2 0 0,-3 0 0,3 0 0,0 0 0,0 0 0,-1 0 0,0 0 0,-1 0 0,3 0 0,-3 0 0,0 0 0,1 0 0,-2 0 0,2 0 0,-2 0 0,0 0 0,0 0 0,1 0 0,-1 0 0,1 0 0,-2 0 0,4 0 0,-4 0 0,4 0 0,-3 0 0,1 0 0,1 0 0,-2 0 0,2 0 0,-1 0 0,3 0 0,-5 0 0,5 0 0,-3 0 0,1 0 0,1 0 0,-3 0 0,3 0 0,-1 0 0,0 0 0,1 0 0,-1 0 0,0 0 0,2 0 0,0 0 0,-1 0 0,2 0 0,0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8:56.365"/>
    </inkml:context>
    <inkml:brush xml:id="br0">
      <inkml:brushProperty name="width" value="0.35" units="cm"/>
      <inkml:brushProperty name="height" value="0.35" units="cm"/>
      <inkml:brushProperty name="color" value="#004080"/>
    </inkml:brush>
  </inkml:definitions>
  <inkml:trace contextRef="#ctx0" brushRef="#br0">1 26 24575,'40'-8'0,"-6"1"0,-15 1 0,-2 3 0,-1 2 0,-1 1 0,-1 0 0,2 0 0,-1 1 0,4 3 0,-7 1 0,-2 0 0,-3 0 0,-1 3 0,-1-1 0,1 3 0,-3-2 0,1 0 0,2-2 0,4 0 0,16-4 0,2-2 0,15 0 0,-16 0 0,-1 0 0,-15 0 0,-1 0 0,-23 25 0,0-4 0,-21 30 0,5-14 0,5-3 0,-1-4 0,10-14 0,0 0 0,6-9 0,2-4 0,-1-2 0,-3-1 0,0 0 0,0 1 0,3 3 0,2 0 0,0 6 0,4-1 0,1 5 0,1 2 0,0 3 0,0-1 0,0-3 0,0-6 0,-9-4 0,-8-3 0,-8 0 0,-3-1 0,-2 0 0,11-1 0,1 0 0,12-4 0,2-3 0,2-9 0,1-4 0,1-7 0,0 2 0,0-1 0,0 6 0,0 5 0,0 2 0,0 4 0,0 0 0,20 29 0,-10 3 0,16 27 0,-15-9 0,-2-3 0,-3-9 0,-2-10 0,-1-6 0,-1-7 0,3 1 0,1-1 0,4 5 0,2-1 0,2 1 0,0-1 0,-3-2 0,-1-4 0,-2-1 0,4-3 0,4 0 0,4-2 0,4-3 0,-7 3 0,1-1 0,-11 3 0,0 1 0,-1 10 0,-1-8 0,3 9 0,8-12 0,5-6 0,14-4 0,-6-5 0,-3 0 0,-11 5 0,-4 4 0,-4 3 0,1-6 0,-2 0 0,2-9 0,2-1 0,1-2 0,-1 3 0,-1 5 0,-3 6 0,1 4 0,4 7 0,-4 0 0,4 6 0,-5-1 0,0 3 0,0 0 0,-1 3 0,-2-1 0,-2-1 0,-3-5 0,-4-1 0,-5-1 0,-4 0 0,0-2 0,3-2 0,4-1 0,0-1 0,-2 0 0,-3-3 0,-1-1 0,4-4 0,1 1 0,4-8 0,0-9 0,2-12 0,1-5 0,1 3 0,1 12 0,0 12 0,0 10 0,-20 23 0,6-4 0,-15 15 0,11-11 0,2 0 0,3 2 0,2-2 0,2-3 0,3-5 0,3-3 0,2-1 0,0 2 0,1 1 0,0 1 0,0-3 0,0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9:06.332"/>
    </inkml:context>
    <inkml:brush xml:id="br0">
      <inkml:brushProperty name="width" value="0.35" units="cm"/>
      <inkml:brushProperty name="height" value="0.35" units="cm"/>
      <inkml:brushProperty name="color" value="#400000"/>
    </inkml:brush>
  </inkml:definitions>
  <inkml:trace contextRef="#ctx0" brushRef="#br0">74 293 24575,'0'-32'0,"0"5"0,1 6 0,2 4 0,4 2 0,1 4 0,0 2 0,1 2 0,-1-1 0,1-2 0,0-1 0,-1-1 0,0-2 0,-2 0 0,-2 2 0,-2 4 0,-2-3 0,-4 2 0,0-7 0,-5 6 0,3 2 0,-2 2 0,0 4 0,-2 0 0,-1 5 0,3 0 0,2 4 0,2 1 0,1 1 0,2 2 0,0 2 0,-2-2 0,-1 0 0,0-4 0,-4 0 0,0-2 0,-6 2 0,1-1 0,0 1 0,5-2 0,3 2 0,4 1 0,1 1 0,3 2 0,1-2 0,3 1 0,3 1 0,0-2 0,1-1 0,-4-3 0,1 1 0,-2-2 0,3 1 0,2 1 0,0 0 0,1 0 0,0 0 0,-1-1 0,2 0 0,1 0 0,0-1 0,1 1 0,-3-2 0,-2 0 0,-1-2 0,-1-1 0,3 0 0,1 0 0,3 0 0,6-3 0,4-1 0,3-3 0,0 1 0,-6 2 0,-5 1 0,-5 2 0,-7 1 0,-25-9 0,7 2 0,-24-8 0,18 6 0,3 3 0,-5-2 0,7 5 0,-4-2 0,1 1 0,4 2 0,-1 0 0,4 1 0,3 1 0,-3 0 0,2 3 0,-4 0 0,-1 6 0,3-1 0,-2 3 0,5-3 0,1-3 0,3-3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0:16:28.463"/>
    </inkml:context>
    <inkml:brush xml:id="br0">
      <inkml:brushProperty name="width" value="0.2" units="cm"/>
      <inkml:brushProperty name="height" value="0.2" units="cm"/>
      <inkml:brushProperty name="color" value="#F6630D"/>
    </inkml:brush>
  </inkml:definitions>
  <inkml:trace contextRef="#ctx0" brushRef="#br0">0 1 24575,'18'0'0,"0"0"0,-7 0 0,1 0 0,0 0 0,-1 0 0,9 0 0,-6 0 0,14 0 0,-15 0 0,15 0 0,-14 0 0,13 0 0,-5 0 0,-1 0 0,7 0 0,-6 0 0,8 0 0,-9 0 0,7 0 0,-6 0 0,-1 0 0,7 0 0,-14 0 0,14 0 0,-14 0 0,5 0 0,1 0 0,-7 0 0,7 0 0,-8 0 0,0 0 0,0 0 0,7 0 0,-5 0 0,5 0 0,-7 0 0,0 0 0,0 0 0,-1 0 0,1 0 0,0 0 0,-1 0 0,1 0 0,0 0 0,-6 0 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9:20.765"/>
    </inkml:context>
    <inkml:brush xml:id="br0">
      <inkml:brushProperty name="width" value="0.35" units="cm"/>
      <inkml:brushProperty name="height" value="0.35" units="cm"/>
      <inkml:brushProperty name="color" value="#C18081"/>
    </inkml:brush>
  </inkml:definitions>
  <inkml:trace contextRef="#ctx0" brushRef="#br0">192 23 24575,'-37'-7'0,"6"2"0,12-1 0,3 3 0,1 2 0,-2 5 0,7 3 0,0 5 0,4 1 0,1-1 0,-3 3 0,2-5 0,0 2 0,2-4 0,2 0 0,8 9 0,1 0 0,5 5 0,-3-7 0,-3-6 0,0 1 0,-3-5 0,1 7 0,-3-4 0,1 2 0,-2 0 0,1-3 0,0 4 0,0-3 0,-1 1 0,-8-2 0,2-3 0,-6-2 0,2 2 0,6 0 0,-2 12 0,4-7 0,1 6 0,1-8 0,8-1 0,-2 2 0,5-1 0,-3 3 0,-4-2 0,-1 5 0,-1 2 0,-2 1 0,0 2 0,0-6 0,0 6 0,0-6 0,0 1 0,-1-4 0,-5 0 0,1-3 0,-6 0 0,4-3 0,0 2 0,4 6 0,1-2 0,2 4 0,0-5 0,5-2 0,7-1 0,2 0 0,2-1 0,-7 1 0,0 0 0,-2-1 0,2 2 0,-4-1 0,1 4 0,-4 2 0,-2-2 0,0 4 0,0-2 0,0 0 0,1-1 0,5-4 0,2 4 0,-1-4 0,2 6 0,-4-4 0,0 0 0,1 0 0,1-5 0,4-4 0,-3-1 0,2-6 0,-6 0 0,-1 1 0,-1-4 0,-1 3 0,0-1 0,-1-4 0,-1-1 0,0-5 0,0 3 0,1 1 0,0 3 0,0-2 0,0 3 0,0 0 0,0 1 0,2 2 0,1-2 0,3 0 0,0-1 0,-1 1 0,-1 3 0,-2-2 0,-1-1 0,-1-6 0,0 2 0,0 0 0,0 2 0,-2 2 0,1 1 0,-2-2 0,2 3 0,0-2 0,1 1 0,0 0 0,0-4 0,0 6 0,0-4 0,3 4 0,-4-3 0,0-5 0,-4 2 0,-2-3 0,2 6 0,1 1 0,-2 4 0,-1-2 0,-1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0:16:39.211"/>
    </inkml:context>
    <inkml:brush xml:id="br0">
      <inkml:brushProperty name="width" value="0.2" units="cm"/>
      <inkml:brushProperty name="height" value="0.2" units="cm"/>
      <inkml:brushProperty name="color" value="#E71224"/>
    </inkml:brush>
  </inkml:definitions>
  <inkml:trace contextRef="#ctx0" brushRef="#br0">0 1 24575,'0'32'0,"0"3"0,0-19 0,0 6 0,0-9 0,0 0 0,0 0 0,7 0 0,-6 0 0,14-6 0,-14 4 0,13-9 0,-13 10 0,13-5 0,-5 5 0,-1 2 0,5-1 0,-11 0 0,12 0 0,-12 0 0,11 0 0,-11 0 0,12 0 0,-12 0 0,11 0 0,-11-1 0,12 2 0,-12-1 0,11-6 0,-5-1 0,8-6 0,-7 0 0,-3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0:16:41.321"/>
    </inkml:context>
    <inkml:brush xml:id="br0">
      <inkml:brushProperty name="width" value="0.2" units="cm"/>
      <inkml:brushProperty name="height" value="0.2" units="cm"/>
      <inkml:brushProperty name="color" value="#E71224"/>
    </inkml:brush>
  </inkml:definitions>
  <inkml:trace contextRef="#ctx0" brushRef="#br0">1 1 24575,'0'21'0,"0"-3"0,7-5 0,1-6 0,0 4 0,7-9 0,-14 10 0,13-11 0,-13 11 0,13-11 0,-12 11 0,11-11 0,-11 10 0,5-3 0,-1-1 0,-4 5 0,12-5 0,-5 0 0,-1 5 0,6-11 0,-12 5 0,5-6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0:51.296"/>
    </inkml:context>
    <inkml:brush xml:id="br0">
      <inkml:brushProperty name="width" value="0.35" units="cm"/>
      <inkml:brushProperty name="height" value="0.35" units="cm"/>
      <inkml:brushProperty name="color" value="#E71224"/>
    </inkml:brush>
  </inkml:definitions>
  <inkml:trace contextRef="#ctx0" brushRef="#br0">0 26 24575,'22'0'0,"-3"0"0,-14 0 0,2 0 0,5 0 0,-2 0 0,4 0 0,-3 0 0,-1 0 0,-1 0 0,2 0 0,-3-2 0,3 2 0,-4-1 0,4 1 0,0 0 0,-3 0 0,2 0 0,-1-2 0,-1 2 0,3-2 0,0 1 0,0 0 0,0 1 0,-2-1 0,-2 1 0,6-1 0,-4 0 0,4 0 0,-4 0 0,4 0 0,0 1 0,3 0 0,-1 0 0,-4 0 0,2 0 0,-3 0 0,2 0 0,-2 0 0,0 0 0,-1 0 0,-1 0 0,2 0 0,1 0 0,-1 0 0,-1 0 0,0 0 0,0 0 0,2 0 0,0 0 0,-2 0 0,1 0 0,1 0 0,4 0 0,-1 0 0,1 0 0,-4 0 0,2 0 0,1 0 0,5 0 0,0 0 0,-2 0 0,-1 0 0,-3 0 0,-2 0 0,-1 0 0,-2 0 0,5 1 0,-3 0 0,2 0 0,-3 0 0,-3 0 0,8 0 0,-5-1 0,5 0 0,-5 1 0,0 0 0,2 0 0,3-1 0,3 0 0,2 0 0,6 0 0,0 0 0,1 0 0,-1 0 0,-7 0 0,6 0 0,-4 0 0,7 0 0,0 0 0,2 0 0,2 0 0,0 0 0,-3 0 0,-1 0 0,-3 0 0,3 0 0,-6 0 0,-1 0 0,-9 0 0,-3 0 0,1 0 0,0 0 0,1 0 0,3 0 0,1 0 0,1 0 0,2 0 0,1 0 0,-1 0 0,-1 0 0,-6 0 0,2 0 0,-2 0 0,0 0 0,6 0 0,2 0 0,5 0 0,4 0 0,0 0 0,0 0 0,-5 0 0,-6 0 0,-6 0 0,-2 0 0,2 0 0,-2 0 0,4 0 0,-4 0 0,3 0 0,-3-1 0,6-1 0,-3 0 0,2-1 0,4 0 0,-3 0 0,3 1 0,-8 0 0,-1 0 0,-3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4T19:21:00.356"/>
    </inkml:context>
    <inkml:brush xml:id="br0">
      <inkml:brushProperty name="width" value="0.35" units="cm"/>
      <inkml:brushProperty name="height" value="0.35" units="cm"/>
      <inkml:brushProperty name="color" value="#E71224"/>
    </inkml:brush>
  </inkml:definitions>
  <inkml:trace contextRef="#ctx0" brushRef="#br0">551 741 24575,'0'-45'0,"0"-11"0,2 31 0,-1-9 0,1 19 0,-1-6 0,0 7 0,1-6 0,-1 6 0,0-1 0,1 0 0,-1 1 0,1 3 0,-2-17 0,3 15 0,-3-16 0,2 20 0,-1-9 0,-1 9 0,2-6 0,-1 7 0,-1-4 0,1 2 0,0-5 0,-1 5 0,1-1 0,0 3 0,-1-2 0,1-1 0,0 1 0,0-1 0,-1 3 0,0-3 0,1 2 0,0-3 0,-1-1 0,0 0 0,0 0 0,0 1 0,0 7 0,0-8 0,0 5 0,0-2 0,-2 0 0,-1 3 0,-1-2 0,0 0 0,-1-1 0,3 4 0,25 7 0,-5 1 0,22 6 0,-17-8 0,0 0 0,0 0 0,10-2 0,-6 1 0,11-4 0,-18 2 0,4-4 0,-9 3 0,0-1 0,4 0 0,-8 3 0,4-1 0,-8 2 0,-2 8 0,-1 3 0,-3 1 0,-1 1 0,-1-5 0,1 3 0,0 0 0,0 2 0,0-3 0,0 8 0,0-3 0,0 5 0,0 2 0,0-7 0,0 6 0,0-2 0,0-5 0,0 5 0,0-9 0,0 1 0,0 5 0,0-3 0,0 10 0,0-8 0,0 6 0,0-7 0,0 0 0,0 4 0,0-3 0,0 4 0,0-4 0,0 2 0,0-5 0,0 2 0,0-4 0,0 0 0,0 8 0,0-8 0,0 7 0,0-8 0,0 5 0,0-4 0,0 2 0,0 0 0,0-4 0,0 4 0,0 0 0,0-2 0,-2 2 0,2-2 0,-2 0 0,1 2 0,1-1 0,-2 1 0,1-2 0,0 1 0,0 0 0,1-1 0,0 0 0,-1 4 0,1-1 0,-2 2 0,2-5 0,0-2 0,0 4 0,0-3 0,0 4 0,0-5 0,0 4 0,0-1 0,0-2 0,0 7 0,0-10 0,0 7 0,-12-8 0,6-1 0,-10-1 0,8-2 0,0 0 0,-5 0 0,4 0 0,-8 0 0,9 0 0,-5 0 0,6 0 0,-5 2 0,2 0 0,-4 1 0,3-1 0,-4 2 0,4-2 0,-2 2 0,4-3 0,-3 2 0,-3-2 0,2 0 0,0-1 0,7 1 0,-2 0 0,-3 1 0,1-1 0,-3 0 0,6-1 0,-3 0 0,1 0 0,0 0 0,-1 0 0,0 0 0,-3 0 0,1 0 0,-6 0 0,8 0 0,-7 0 0,8 0 0,-8 0 0,6 0 0,-3 0 0,6 0 0,-6 0 0,2 0 0,-5 0 0,5 0 0,-6 0 0,6 0 0,-11 0 0,7 0 0,-4 0 0,-1 0 0,-5 2 0,9 0 0,-1 1 0,3-1 0,5-2 0,-8 0 0,8 0 0,-1 0 0,-7 1 0,7 1 0,-7 0 0,9 1 0,2-2 0,-2 0 0,1 0 0,-4-1 0,3 1 0,-1-1 0,-1 0 0,4 0 0,-5 0 0,5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everyone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My name in </a:t>
            </a:r>
            <a:r>
              <a:rPr lang="en-US" dirty="0" err="1"/>
              <a:t>sharhad</a:t>
            </a:r>
            <a:r>
              <a:rPr lang="en-US" dirty="0"/>
              <a:t> </a:t>
            </a:r>
            <a:r>
              <a:rPr lang="en-US" dirty="0" err="1"/>
              <a:t>bashar</a:t>
            </a:r>
            <a:r>
              <a:rPr lang="en-US" dirty="0"/>
              <a:t> and today </a:t>
            </a:r>
            <a:r>
              <a:rPr lang="en-US" dirty="0" err="1"/>
              <a:t>i</a:t>
            </a:r>
            <a:r>
              <a:rPr lang="en-US" dirty="0"/>
              <a:t> will be presenting my thesis Volumetric Weak supervision for semantic segmentation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To implement volumetric supervision, we develop volumetric loss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To develop volumetric loss, we need an estimate of the size of each class in the output produced by CNN. We can estimate the size of each class from the output of CNN as follows. </a:t>
            </a:r>
            <a:endParaRPr lang="en-US" dirty="0"/>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Let this image be the input to our CNN, and Let t be CNN output, and assume it has the same spatial resolution as the input image, as usually the case in semantic segmentation. Thus t has the size w * h * C, where w and h are the sizes of the input image and c is the total number of predefined classes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Taking a slice, which corresponds to class </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we can see the CNN output for each pixel. This corresponds to </a:t>
            </a:r>
            <a:r>
              <a:rPr lang="en-US" sz="1100" b="0" i="0" u="none" strike="noStrike" cap="none" dirty="0" err="1">
                <a:solidFill>
                  <a:srgbClr val="000000"/>
                </a:solidFill>
                <a:effectLst/>
                <a:latin typeface="Arial"/>
                <a:ea typeface="Arial"/>
                <a:cs typeface="Arial"/>
                <a:sym typeface="Arial"/>
              </a:rPr>
              <a:t>tpi</a:t>
            </a:r>
            <a:r>
              <a:rPr lang="en-US" sz="1100" b="0" i="0" u="none" strike="noStrike" cap="none" dirty="0">
                <a:solidFill>
                  <a:srgbClr val="000000"/>
                </a:solidFill>
                <a:effectLst/>
                <a:latin typeface="Arial"/>
                <a:ea typeface="Arial"/>
                <a:cs typeface="Arial"/>
                <a:sym typeface="Arial"/>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we assume that the last CNN layer is </a:t>
            </a:r>
            <a:r>
              <a:rPr lang="en-US" sz="1100" b="0" i="0" u="none" strike="noStrike" cap="none" dirty="0" err="1">
                <a:solidFill>
                  <a:srgbClr val="000000"/>
                </a:solidFill>
                <a:effectLst/>
                <a:latin typeface="Arial"/>
                <a:ea typeface="Arial"/>
                <a:cs typeface="Arial"/>
                <a:sym typeface="Arial"/>
              </a:rPr>
              <a:t>softmax</a:t>
            </a:r>
            <a:r>
              <a:rPr lang="en-US" sz="1100" b="0" i="0" u="none" strike="noStrike" cap="none" dirty="0">
                <a:solidFill>
                  <a:srgbClr val="000000"/>
                </a:solidFill>
                <a:effectLst/>
                <a:latin typeface="Arial"/>
                <a:ea typeface="Arial"/>
                <a:cs typeface="Arial"/>
                <a:sym typeface="Arial"/>
              </a:rPr>
              <a:t>, so that </a:t>
            </a:r>
            <a:r>
              <a:rPr lang="en-US" sz="1100" b="0" i="0" u="none" strike="noStrike" cap="none" dirty="0" err="1">
                <a:solidFill>
                  <a:srgbClr val="000000"/>
                </a:solidFill>
                <a:effectLst/>
                <a:latin typeface="Arial"/>
                <a:ea typeface="Arial"/>
                <a:cs typeface="Arial"/>
                <a:sym typeface="Arial"/>
              </a:rPr>
              <a:t>tpi</a:t>
            </a:r>
            <a:r>
              <a:rPr lang="en-US" sz="1100" b="0" i="0" u="none" strike="noStrike" cap="none" dirty="0">
                <a:solidFill>
                  <a:srgbClr val="000000"/>
                </a:solidFill>
                <a:effectLst/>
                <a:latin typeface="Arial"/>
                <a:ea typeface="Arial"/>
                <a:cs typeface="Arial"/>
                <a:sym typeface="Arial"/>
              </a:rPr>
              <a:t> is between [0, 1].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when training CNN, outputs tend to be close to zero or 1, and those pixels that are close to 1 are classified as class </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as can be seen by the red.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Then for each pixel, the output has as many channels as there are classes.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A pixel p is assigned to the class that maximizes </a:t>
            </a:r>
            <a:r>
              <a:rPr lang="en-US" sz="1100" b="0" i="0" u="none" strike="noStrike" cap="none" dirty="0" err="1">
                <a:solidFill>
                  <a:srgbClr val="000000"/>
                </a:solidFill>
                <a:effectLst/>
                <a:latin typeface="Arial"/>
                <a:ea typeface="Arial"/>
                <a:cs typeface="Arial"/>
                <a:sym typeface="Arial"/>
              </a:rPr>
              <a:t>tpi</a:t>
            </a:r>
            <a:r>
              <a:rPr lang="en-US" sz="1100" b="0" i="0" u="none" strike="noStrike" cap="none" dirty="0">
                <a:solidFill>
                  <a:srgbClr val="000000"/>
                </a:solidFill>
                <a:effectLst/>
                <a:latin typeface="Arial"/>
                <a:ea typeface="Arial"/>
                <a:cs typeface="Arial"/>
                <a:sym typeface="Arial"/>
              </a:rPr>
              <a:t> over </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so that if we add up all the numbers in the slice we get a good approximation to the size of the object that the network segments. so </a:t>
            </a:r>
            <a:r>
              <a:rPr lang="en-US" sz="1100" b="0" i="0" u="none" strike="noStrike" cap="none" dirty="0" err="1">
                <a:solidFill>
                  <a:srgbClr val="000000"/>
                </a:solidFill>
                <a:effectLst/>
                <a:latin typeface="Arial"/>
                <a:ea typeface="Arial"/>
                <a:cs typeface="Arial"/>
                <a:sym typeface="Arial"/>
              </a:rPr>
              <a:t>t_hat_i</a:t>
            </a:r>
            <a:r>
              <a:rPr lang="en-US" sz="1100" b="0" i="0" u="none" strike="noStrike" cap="none" dirty="0">
                <a:solidFill>
                  <a:srgbClr val="000000"/>
                </a:solidFill>
                <a:effectLst/>
                <a:latin typeface="Arial"/>
                <a:ea typeface="Arial"/>
                <a:cs typeface="Arial"/>
                <a:sym typeface="Arial"/>
              </a:rPr>
              <a:t> is defined as sum of numbers in the slice For our example, </a:t>
            </a:r>
            <a:r>
              <a:rPr lang="en-US" sz="1100" b="0" i="0" u="none" strike="noStrike" cap="none" dirty="0" err="1">
                <a:solidFill>
                  <a:srgbClr val="000000"/>
                </a:solidFill>
                <a:effectLst/>
                <a:latin typeface="Arial"/>
                <a:ea typeface="Arial"/>
                <a:cs typeface="Arial"/>
                <a:sym typeface="Arial"/>
              </a:rPr>
              <a:t>t_hat_i</a:t>
            </a:r>
            <a:r>
              <a:rPr lang="en-US" sz="1100" b="0" i="0" u="none" strike="noStrike" cap="none" dirty="0">
                <a:solidFill>
                  <a:srgbClr val="000000"/>
                </a:solidFill>
                <a:effectLst/>
                <a:latin typeface="Arial"/>
                <a:ea typeface="Arial"/>
                <a:cs typeface="Arial"/>
                <a:sym typeface="Arial"/>
              </a:rPr>
              <a:t> is  5.99. and the CNN will classify 6 pixels as having class </a:t>
            </a:r>
            <a:r>
              <a:rPr lang="en-US" sz="1100" b="0" i="0" u="none" strike="noStrike" cap="none" dirty="0" err="1">
                <a:solidFill>
                  <a:srgbClr val="000000"/>
                </a:solidFill>
                <a:effectLst/>
                <a:latin typeface="Arial"/>
                <a:ea typeface="Arial"/>
                <a:cs typeface="Arial"/>
                <a:sym typeface="Arial"/>
              </a:rPr>
              <a:t>i</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this is only an estimate of the size of class </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but the closer network outputs are to 0 and 1, the more precise this estimate gets. </a:t>
            </a:r>
          </a:p>
          <a:p>
            <a:pPr marL="158750" indent="0">
              <a:buNone/>
            </a:pPr>
            <a:endParaRPr lang="en-US" dirty="0"/>
          </a:p>
          <a:p>
            <a:pPr marL="158750" indent="0">
              <a:buNone/>
            </a:pPr>
            <a:r>
              <a:rPr lang="en-US" sz="1100" b="0" i="0" u="none" strike="noStrike" cap="none" dirty="0">
                <a:solidFill>
                  <a:srgbClr val="000000"/>
                </a:solidFill>
                <a:effectLst/>
                <a:latin typeface="Arial"/>
                <a:ea typeface="Arial"/>
                <a:cs typeface="Arial"/>
                <a:sym typeface="Arial"/>
              </a:rPr>
              <a:t>Our volumetric loss functions are based on encouraging tˆ to be close to the size that is provided by user annotation. </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indent="0">
              <a:buNone/>
            </a:pPr>
            <a:endParaRPr lang="en-US" dirty="0"/>
          </a:p>
        </p:txBody>
      </p:sp>
    </p:spTree>
    <p:extLst>
      <p:ext uri="{BB962C8B-B14F-4D97-AF65-F5344CB8AC3E}">
        <p14:creationId xmlns:p14="http://schemas.microsoft.com/office/powerpoint/2010/main" val="557564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To incorporate volumetric supervision, we introduce 2 volumetric losses. The first is Quadratic Volumetric Loss,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It is based on Mean Square Error.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Let I  be an input image, and let </a:t>
            </a:r>
            <a:r>
              <a:rPr lang="en-US" sz="1100" b="0" i="0" u="none" strike="noStrike" cap="none" dirty="0" err="1">
                <a:solidFill>
                  <a:srgbClr val="000000"/>
                </a:solidFill>
                <a:effectLst/>
                <a:latin typeface="Arial"/>
                <a:ea typeface="Arial"/>
                <a:cs typeface="Arial"/>
                <a:sym typeface="Arial"/>
              </a:rPr>
              <a:t>size_i</a:t>
            </a:r>
            <a:r>
              <a:rPr lang="en-US" sz="1100" b="0" i="0" u="none" strike="noStrike" cap="none" dirty="0">
                <a:solidFill>
                  <a:srgbClr val="000000"/>
                </a:solidFill>
                <a:effectLst/>
                <a:latin typeface="Arial"/>
                <a:ea typeface="Arial"/>
                <a:cs typeface="Arial"/>
                <a:sym typeface="Arial"/>
              </a:rPr>
              <a:t> be the size of class </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in image I as estimated by the user.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And let </a:t>
            </a:r>
            <a:r>
              <a:rPr lang="en-US" sz="1100" b="0" i="0" u="none" strike="noStrike" cap="none" dirty="0" err="1">
                <a:solidFill>
                  <a:srgbClr val="000000"/>
                </a:solidFill>
                <a:effectLst/>
                <a:latin typeface="Arial"/>
                <a:ea typeface="Arial"/>
                <a:cs typeface="Arial"/>
                <a:sym typeface="Arial"/>
              </a:rPr>
              <a:t>t_hat_i</a:t>
            </a:r>
            <a:r>
              <a:rPr lang="en-US" sz="1100" b="0" i="0" u="none" strike="noStrike" cap="none" dirty="0">
                <a:solidFill>
                  <a:srgbClr val="000000"/>
                </a:solidFill>
                <a:effectLst/>
                <a:latin typeface="Arial"/>
                <a:ea typeface="Arial"/>
                <a:cs typeface="Arial"/>
                <a:sym typeface="Arial"/>
              </a:rPr>
              <a:t> be the network estimate of class </a:t>
            </a:r>
            <a:r>
              <a:rPr lang="en-US" sz="1100" b="0" i="0" u="none" strike="noStrike" cap="none" dirty="0" err="1">
                <a:solidFill>
                  <a:srgbClr val="000000"/>
                </a:solidFill>
                <a:effectLst/>
                <a:latin typeface="Arial"/>
                <a:ea typeface="Arial"/>
                <a:cs typeface="Arial"/>
                <a:sym typeface="Arial"/>
              </a:rPr>
              <a:t>i</a:t>
            </a: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And c be the number of classes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Using all this information, we introduce QL, which penalizes any deviations from the size of the class </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estimated by the network, </a:t>
            </a:r>
            <a:r>
              <a:rPr lang="en-US" sz="1100" b="0" i="0" u="none" strike="noStrike" cap="none" dirty="0" err="1">
                <a:solidFill>
                  <a:srgbClr val="000000"/>
                </a:solidFill>
                <a:effectLst/>
                <a:latin typeface="Arial"/>
                <a:ea typeface="Arial"/>
                <a:cs typeface="Arial"/>
                <a:sym typeface="Arial"/>
              </a:rPr>
              <a:t>t_hat</a:t>
            </a:r>
            <a:r>
              <a:rPr lang="en-US" sz="1100" b="0" i="0" u="none" strike="noStrike" cap="none" dirty="0">
                <a:solidFill>
                  <a:srgbClr val="000000"/>
                </a:solidFill>
                <a:effectLst/>
                <a:latin typeface="Arial"/>
                <a:ea typeface="Arial"/>
                <a:cs typeface="Arial"/>
                <a:sym typeface="Arial"/>
              </a:rPr>
              <a:t> _</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And we do so for all classes C</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When we train, we average the loss over all images in the training dataset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QL encourages each class </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to have exactly the size as estimated by the user, namely </a:t>
            </a:r>
            <a:r>
              <a:rPr lang="en-US" sz="1100" b="0" i="0" u="none" strike="noStrike" cap="none" dirty="0" err="1">
                <a:solidFill>
                  <a:srgbClr val="000000"/>
                </a:solidFill>
                <a:effectLst/>
                <a:latin typeface="Arial"/>
                <a:ea typeface="Arial"/>
                <a:cs typeface="Arial"/>
                <a:sym typeface="Arial"/>
              </a:rPr>
              <a:t>size_i</a:t>
            </a:r>
            <a:r>
              <a:rPr lang="en-US" sz="1100" b="0" i="0" u="none" strike="noStrike" cap="none" dirty="0">
                <a:solidFill>
                  <a:srgbClr val="000000"/>
                </a:solidFill>
                <a:effectLst/>
                <a:latin typeface="Arial"/>
                <a:ea typeface="Arial"/>
                <a:cs typeface="Arial"/>
                <a:sym typeface="Arial"/>
              </a:rPr>
              <a:t>. which is shown on the graph on the right</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However, we know that the user estimate is only approximate, and ideally, there should not be much penalty if class size is within some radius from the user estimate. The advantage of Quadratic loss is that it has a smooth nonzero gradient almost everywhere, and thus might be easier to optimize with gradient descent. </a:t>
            </a:r>
          </a:p>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95088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100" b="0" i="0" u="none" strike="noStrike" cap="none" dirty="0">
                <a:solidFill>
                  <a:srgbClr val="000000"/>
                </a:solidFill>
                <a:effectLst/>
                <a:latin typeface="Arial"/>
                <a:ea typeface="Arial"/>
                <a:cs typeface="Arial"/>
                <a:sym typeface="Arial"/>
              </a:rPr>
              <a:t>The second loss function is Outside Quadratic Volumetric Loss, </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100" b="0" i="0" u="none" strike="noStrike" cap="none" dirty="0">
                <a:solidFill>
                  <a:srgbClr val="000000"/>
                </a:solidFill>
                <a:effectLst/>
                <a:latin typeface="Arial"/>
                <a:ea typeface="Arial"/>
                <a:cs typeface="Arial"/>
                <a:sym typeface="Arial"/>
              </a:rPr>
              <a:t>Here the idea is to penalize the prediction of the network when the class sizes it estimates are outside of the size bucket provided by the user. </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100" b="0" i="0" u="none" strike="noStrike" cap="none" dirty="0">
                <a:solidFill>
                  <a:srgbClr val="000000"/>
                </a:solidFill>
                <a:effectLst/>
                <a:latin typeface="Arial"/>
                <a:ea typeface="Arial"/>
                <a:cs typeface="Arial"/>
                <a:sym typeface="Arial"/>
              </a:rPr>
              <a:t>This means that there will be zero loss if estimated size is in the correct bucket. Our expectation is it will work better than QL, because it is an approximate loss, and our class size estimates are also approximate</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let a(</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be the lower end of the size bucket, and b(</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be the upper end of size bucket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Let </a:t>
            </a:r>
            <a:r>
              <a:rPr lang="en-US" sz="1100" b="0" i="0" u="none" strike="noStrike" cap="none" dirty="0" err="1">
                <a:solidFill>
                  <a:srgbClr val="000000"/>
                </a:solidFill>
                <a:effectLst/>
                <a:latin typeface="Arial"/>
                <a:ea typeface="Arial"/>
                <a:cs typeface="Arial"/>
                <a:sym typeface="Arial"/>
              </a:rPr>
              <a:t>t_hat_i</a:t>
            </a:r>
            <a:r>
              <a:rPr lang="en-US" sz="1100" b="0" i="0" u="none" strike="noStrike" cap="none" dirty="0">
                <a:solidFill>
                  <a:srgbClr val="000000"/>
                </a:solidFill>
                <a:effectLst/>
                <a:latin typeface="Arial"/>
                <a:ea typeface="Arial"/>
                <a:cs typeface="Arial"/>
                <a:sym typeface="Arial"/>
              </a:rPr>
              <a:t> be the the network estimate of class I</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And c be the number of classes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Using this we introduce outside QL</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If tˆ is within a(</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and b(</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the corresponding loss will be 0. If it is less than a(</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the penalty term will be dependent on the distance from a(</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and if its greater than b(</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the penalty term will be dependent on the distance from b(</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We take the square of the difference between the network prediction and the end points if the prediction falls outside the end points and sum them up for each class. </a:t>
            </a:r>
            <a:endParaRPr lang="en-US" dirty="0"/>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Similar to the previous loss, when we train, we average the loss over all images in the training dataset. </a:t>
            </a:r>
            <a:endParaRPr lang="en-US" dirty="0"/>
          </a:p>
          <a:p>
            <a:pPr marL="158750" indent="0">
              <a:buNone/>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This graph on the right </a:t>
            </a:r>
            <a:r>
              <a:rPr lang="en-US" sz="1100" b="0" i="0" u="none" strike="noStrike" cap="none" dirty="0">
                <a:solidFill>
                  <a:srgbClr val="000000"/>
                </a:solidFill>
                <a:effectLst/>
                <a:latin typeface="Arial"/>
                <a:ea typeface="Arial"/>
                <a:cs typeface="Arial"/>
                <a:sym typeface="Arial"/>
              </a:rPr>
              <a:t>shows the relationship between network prediction and outside quadratic loss for the bucket with endpoints a = 0.4 and b = 0.5. </a:t>
            </a:r>
            <a:endParaRPr lang="en-US" dirty="0"/>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dirty="0"/>
          </a:p>
          <a:p>
            <a:pPr marL="158750" indent="0">
              <a:buNone/>
            </a:pPr>
            <a:endParaRPr lang="en-US" dirty="0"/>
          </a:p>
        </p:txBody>
      </p:sp>
    </p:spTree>
    <p:extLst>
      <p:ext uri="{BB962C8B-B14F-4D97-AF65-F5344CB8AC3E}">
        <p14:creationId xmlns:p14="http://schemas.microsoft.com/office/powerpoint/2010/main" val="962304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100" b="0" i="0" u="none" strike="noStrike" cap="none" dirty="0">
                <a:solidFill>
                  <a:srgbClr val="000000"/>
                </a:solidFill>
                <a:effectLst/>
                <a:latin typeface="Arial"/>
                <a:ea typeface="Arial"/>
                <a:cs typeface="Arial"/>
                <a:sym typeface="Arial"/>
              </a:rPr>
              <a:t>In addition to the volumetric loss, we also add a third loss, which is not related to the size of an object</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100" b="0" i="0" u="none" strike="noStrike" cap="none" dirty="0">
                <a:solidFill>
                  <a:srgbClr val="000000"/>
                </a:solidFill>
                <a:effectLst/>
                <a:latin typeface="Arial"/>
                <a:ea typeface="Arial"/>
                <a:cs typeface="Arial"/>
                <a:sym typeface="Arial"/>
              </a:rPr>
              <a:t>Prior work does not have </a:t>
            </a:r>
            <a:r>
              <a:rPr lang="en-US" dirty="0"/>
              <a:t>pixel level loss for classes not present in the image</a:t>
            </a: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We call this Negative Loss, which we add to the overall loss for classes that are not present in the image, penalizing any pixel p that is assigned to that class. </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100" b="0" i="0" u="none" strike="noStrike" cap="none" dirty="0">
                <a:solidFill>
                  <a:srgbClr val="000000"/>
                </a:solidFill>
                <a:effectLst/>
                <a:latin typeface="Arial"/>
                <a:ea typeface="Arial"/>
                <a:cs typeface="Arial"/>
                <a:sym typeface="Arial"/>
              </a:rPr>
              <a:t>So lets look at an example. This is the ground truth of an image. And this is the segmented output. Notice that the output contains two additional classes that are not present in the ground truth. Our loss is aimed to remove these classes</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sz="1100" b="0" i="0" u="none" strike="noStrike" cap="none" dirty="0">
                <a:solidFill>
                  <a:srgbClr val="000000"/>
                </a:solidFill>
                <a:effectLst/>
                <a:latin typeface="Arial"/>
                <a:ea typeface="Arial"/>
                <a:cs typeface="Arial"/>
                <a:sym typeface="Arial"/>
              </a:rPr>
              <a:t>Lets look at the loss function itself.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output </a:t>
            </a:r>
            <a:r>
              <a:rPr lang="en-US" sz="1100" b="0" i="0" u="none" strike="noStrike" cap="none" dirty="0" err="1">
                <a:solidFill>
                  <a:srgbClr val="000000"/>
                </a:solidFill>
                <a:effectLst/>
                <a:latin typeface="Arial"/>
                <a:ea typeface="Arial"/>
                <a:cs typeface="Arial"/>
                <a:sym typeface="Arial"/>
              </a:rPr>
              <a:t>tpi</a:t>
            </a:r>
            <a:r>
              <a:rPr lang="en-US" sz="1100" b="0" i="0" u="none" strike="noStrike" cap="none" dirty="0">
                <a:solidFill>
                  <a:srgbClr val="000000"/>
                </a:solidFill>
                <a:effectLst/>
                <a:latin typeface="Arial"/>
                <a:ea typeface="Arial"/>
                <a:cs typeface="Arial"/>
                <a:sym typeface="Arial"/>
              </a:rPr>
              <a:t> is the prediction from the network ran through </a:t>
            </a:r>
            <a:r>
              <a:rPr lang="en-US" sz="1100" b="0" i="0" u="none" strike="noStrike" cap="none" dirty="0" err="1">
                <a:solidFill>
                  <a:srgbClr val="000000"/>
                </a:solidFill>
                <a:effectLst/>
                <a:latin typeface="Arial"/>
                <a:ea typeface="Arial"/>
                <a:cs typeface="Arial"/>
                <a:sym typeface="Arial"/>
              </a:rPr>
              <a:t>softmax</a:t>
            </a:r>
            <a:r>
              <a:rPr lang="en-US" sz="1100" b="0" i="0" u="none" strike="noStrike" cap="none" dirty="0">
                <a:solidFill>
                  <a:srgbClr val="000000"/>
                </a:solidFill>
                <a:effectLst/>
                <a:latin typeface="Arial"/>
                <a:ea typeface="Arial"/>
                <a:cs typeface="Arial"/>
                <a:sym typeface="Arial"/>
              </a:rPr>
              <a:t>. If its closed to 1, we classify pixel that should not be present in image. This means taking the log of a very small number, which results in a large penalty</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here </a:t>
            </a:r>
            <a:r>
              <a:rPr lang="en-US" sz="1100" b="0" i="0" u="none" strike="noStrike" cap="none" dirty="0" err="1">
                <a:solidFill>
                  <a:srgbClr val="000000"/>
                </a:solidFill>
                <a:effectLst/>
                <a:latin typeface="Arial"/>
                <a:ea typeface="Arial"/>
                <a:cs typeface="Arial"/>
                <a:sym typeface="Arial"/>
              </a:rPr>
              <a:t>yi</a:t>
            </a:r>
            <a:r>
              <a:rPr lang="en-US" sz="1100" b="0" i="0" u="none" strike="noStrike" cap="none" dirty="0">
                <a:solidFill>
                  <a:srgbClr val="000000"/>
                </a:solidFill>
                <a:effectLst/>
                <a:latin typeface="Arial"/>
                <a:ea typeface="Arial"/>
                <a:cs typeface="Arial"/>
                <a:sym typeface="Arial"/>
              </a:rPr>
              <a:t> is 0 if the class </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is present and 1 otherwise. This makes the loss apply to classes that are present but should not be</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And epsilon is a small constant for numerical stability,</a:t>
            </a:r>
            <a:r>
              <a:rPr lang="el-GR"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 is the number of pixels and C is the number of classes</a:t>
            </a:r>
            <a:endParaRPr lang="el-GR"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This loss function is used in conjunction to one of the two volumetric loss functions described in previous slides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Our negative loss is pixel precise, meaning any pixel assigned to the class not present in the image incurs a loss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dirty="0"/>
          </a:p>
          <a:p>
            <a:pPr marL="158750" indent="0">
              <a:buNone/>
            </a:pPr>
            <a:endParaRPr lang="en-US" dirty="0"/>
          </a:p>
        </p:txBody>
      </p:sp>
    </p:spTree>
    <p:extLst>
      <p:ext uri="{BB962C8B-B14F-4D97-AF65-F5344CB8AC3E}">
        <p14:creationId xmlns:p14="http://schemas.microsoft.com/office/powerpoint/2010/main" val="2727822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Before I dive into the experiments and results, I will introduce another component of weak supervision, which is Class Activation map or CAMs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Given an input image, (CAM) highlights all the important regions of the image a NN uses to make decisions, such as output predictions, or classifications.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Visually, it looks like a heat map of classes present in an image, as shown in figure </a:t>
            </a:r>
            <a:endParaRPr lang="en-US" dirty="0"/>
          </a:p>
          <a:p>
            <a:pPr marL="158750" indent="0">
              <a:buNone/>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(CAMs are trained with classification loss, not segmentation loss)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Most weak supervision methods rely on CAMs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Weakly supervised segmentation from image labels is more challenging compared to other methods because of the complete lack of localization cues.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Attention mechanisms, like (CAM) are used as they offer a partial solution, by locating the most important regions in the image.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However, CAMS are not sufficient as they tend to highlight only the most important regions. So in this example, areas in red are the areas </a:t>
            </a:r>
            <a:r>
              <a:rPr lang="en-US" sz="1100" b="0" i="0" u="none" strike="noStrike" cap="none" dirty="0" err="1">
                <a:solidFill>
                  <a:srgbClr val="000000"/>
                </a:solidFill>
                <a:effectLst/>
                <a:latin typeface="Arial"/>
                <a:ea typeface="Arial"/>
                <a:cs typeface="Arial"/>
                <a:sym typeface="Arial"/>
              </a:rPr>
              <a:t>cnn</a:t>
            </a:r>
            <a:r>
              <a:rPr lang="en-US" sz="1100" b="0" i="0" u="none" strike="noStrike" cap="none" dirty="0">
                <a:solidFill>
                  <a:srgbClr val="000000"/>
                </a:solidFill>
                <a:effectLst/>
                <a:latin typeface="Arial"/>
                <a:ea typeface="Arial"/>
                <a:cs typeface="Arial"/>
                <a:sym typeface="Arial"/>
              </a:rPr>
              <a:t> focuses on, and the rest is overlooked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indent="0">
              <a:buNone/>
            </a:pPr>
            <a:endParaRPr lang="en-US" dirty="0"/>
          </a:p>
          <a:p>
            <a:endParaRPr lang="en-US" dirty="0"/>
          </a:p>
        </p:txBody>
      </p:sp>
    </p:spTree>
    <p:extLst>
      <p:ext uri="{BB962C8B-B14F-4D97-AF65-F5344CB8AC3E}">
        <p14:creationId xmlns:p14="http://schemas.microsoft.com/office/powerpoint/2010/main" val="180714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Given the output of the CNN, we can convert almost any image level supervised method into volumetric supervision by incorporating volumetric loss</a:t>
            </a:r>
          </a:p>
          <a:p>
            <a:pPr marL="158750" indent="0">
              <a:buNone/>
            </a:pPr>
            <a:endParaRPr lang="en-US" dirty="0"/>
          </a:p>
          <a:p>
            <a:pPr marL="158750" indent="0">
              <a:buNone/>
            </a:pPr>
            <a:r>
              <a:rPr lang="en-US" dirty="0"/>
              <a:t>In the next few slides, we discuss 4 such recent methods and how we converted them to include volumetric supervision</a:t>
            </a:r>
          </a:p>
          <a:p>
            <a:pPr marL="158750" indent="0">
              <a:buNone/>
            </a:pPr>
            <a:endParaRPr lang="en-US" dirty="0"/>
          </a:p>
          <a:p>
            <a:pPr marL="158750" indent="0">
              <a:buNone/>
            </a:pPr>
            <a:r>
              <a:rPr lang="en-US" dirty="0"/>
              <a:t>These are:</a:t>
            </a:r>
          </a:p>
          <a:p>
            <a:r>
              <a:rPr lang="en-US" dirty="0"/>
              <a:t>Joint Saliency and Semantic Segmentation</a:t>
            </a:r>
          </a:p>
          <a:p>
            <a:r>
              <a:rPr lang="en-US" dirty="0"/>
              <a:t>Single Stage Semantic Segmentation</a:t>
            </a:r>
          </a:p>
          <a:p>
            <a:r>
              <a:rPr lang="en-US" dirty="0"/>
              <a:t>Semantic Segmentation via Sub-Category</a:t>
            </a:r>
          </a:p>
          <a:p>
            <a:r>
              <a:rPr lang="en-US" dirty="0"/>
              <a:t>Semantic Segmentation with Boundary Exploration</a:t>
            </a:r>
          </a:p>
          <a:p>
            <a:endParaRPr lang="en-US" dirty="0"/>
          </a:p>
          <a:p>
            <a:pPr marL="158750" indent="0">
              <a:buNone/>
            </a:pPr>
            <a:endParaRPr lang="en-US" dirty="0"/>
          </a:p>
        </p:txBody>
      </p:sp>
    </p:spTree>
    <p:extLst>
      <p:ext uri="{BB962C8B-B14F-4D97-AF65-F5344CB8AC3E}">
        <p14:creationId xmlns:p14="http://schemas.microsoft.com/office/powerpoint/2010/main" val="4294810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indent="0">
              <a:buNone/>
            </a:pPr>
            <a:r>
              <a:rPr lang="en-US" dirty="0"/>
              <a:t>As we saw, CAMS provide imprecise spatial localization</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idea for this method depends on Saliency segmentation. </a:t>
            </a:r>
            <a:r>
              <a:rPr lang="en-US" sz="1100" b="0" i="0" u="none" strike="noStrike" cap="none" dirty="0">
                <a:solidFill>
                  <a:srgbClr val="000000"/>
                </a:solidFill>
                <a:effectLst/>
                <a:latin typeface="Arial"/>
                <a:ea typeface="Arial"/>
                <a:cs typeface="Arial"/>
                <a:sym typeface="Arial"/>
              </a:rPr>
              <a:t>Image level information helps a CNN recognize semantic categories, but in terms of spatial distribution, the inference is very coarse . This is solved with the help of Saliency Maps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Saliency Segmentation is the process of identifying objects in an image as either being part of the background (shown in black) or the foreground (shown in white)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This method proposes a network called </a:t>
            </a:r>
            <a:r>
              <a:rPr lang="en-US" sz="1100" b="0" i="0" u="none" strike="noStrike" cap="none" dirty="0">
                <a:solidFill>
                  <a:srgbClr val="000000"/>
                </a:solidFill>
                <a:effectLst/>
                <a:latin typeface="Arial"/>
                <a:ea typeface="Arial"/>
                <a:cs typeface="Arial"/>
                <a:sym typeface="Arial"/>
              </a:rPr>
              <a:t>Saliency and Segmentation Network (SSNet)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It consists of two parts: Segmentation Network (SN) and Saliency Aggregation Module (SAM).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method uses pixel level saliency information with image level labels.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For an input image, Segmentation Network  generates segmentation results. A segmentation image goes through the network, the output is segmentation result t, which is optimized with loss L_{cam}.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SAM predicts the saliency of each category. A saliency image goes in, gets segmentation result t, this segmentation result gets converted in saliency aggregation module into saliency result, and then pixel precise loss </a:t>
            </a:r>
            <a:r>
              <a:rPr lang="en-US" sz="1100" b="0" i="0" u="none" strike="noStrike" cap="none" dirty="0" err="1">
                <a:solidFill>
                  <a:srgbClr val="000000"/>
                </a:solidFill>
                <a:effectLst/>
                <a:latin typeface="Arial"/>
                <a:ea typeface="Arial"/>
                <a:cs typeface="Arial"/>
                <a:sym typeface="Arial"/>
              </a:rPr>
              <a:t>L_saliency</a:t>
            </a:r>
            <a:r>
              <a:rPr lang="en-US" sz="1100" b="0" i="0" u="none" strike="noStrike" cap="none" dirty="0">
                <a:solidFill>
                  <a:srgbClr val="000000"/>
                </a:solidFill>
                <a:effectLst/>
                <a:latin typeface="Arial"/>
                <a:ea typeface="Arial"/>
                <a:cs typeface="Arial"/>
                <a:sym typeface="Arial"/>
              </a:rPr>
              <a:t> is used to optimize it.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How do we incorporate volumetric loss</a:t>
            </a:r>
          </a:p>
          <a:p>
            <a:pPr marL="158750" indent="0">
              <a:buNone/>
            </a:pPr>
            <a:r>
              <a:rPr lang="en-US" sz="1100" b="0" i="0" u="none" strike="noStrike" cap="none" dirty="0">
                <a:solidFill>
                  <a:srgbClr val="000000"/>
                </a:solidFill>
                <a:effectLst/>
                <a:latin typeface="Arial"/>
                <a:ea typeface="Arial"/>
                <a:cs typeface="Arial"/>
                <a:sym typeface="Arial"/>
              </a:rPr>
              <a:t>the network outputs t, </a:t>
            </a:r>
            <a:r>
              <a:rPr lang="en-US" sz="1100" b="0" i="0" u="none" strike="noStrike" cap="none" dirty="0" err="1">
                <a:solidFill>
                  <a:srgbClr val="000000"/>
                </a:solidFill>
                <a:effectLst/>
                <a:latin typeface="Arial"/>
                <a:ea typeface="Arial"/>
                <a:cs typeface="Arial"/>
                <a:sym typeface="Arial"/>
              </a:rPr>
              <a:t>s.t.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tpi</a:t>
            </a:r>
            <a:r>
              <a:rPr lang="en-US" sz="1100" b="0" i="0" u="none" strike="noStrike" cap="none" dirty="0">
                <a:solidFill>
                  <a:srgbClr val="000000"/>
                </a:solidFill>
                <a:effectLst/>
                <a:latin typeface="Arial"/>
                <a:ea typeface="Arial"/>
                <a:cs typeface="Arial"/>
                <a:sym typeface="Arial"/>
              </a:rPr>
              <a:t> is the probability of pixel p to be of class </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we can approximate the size of class </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by averaging </a:t>
            </a:r>
            <a:r>
              <a:rPr lang="en-US" sz="1100" b="0" i="0" u="none" strike="noStrike" cap="none" dirty="0" err="1">
                <a:solidFill>
                  <a:srgbClr val="000000"/>
                </a:solidFill>
                <a:effectLst/>
                <a:latin typeface="Arial"/>
                <a:ea typeface="Arial"/>
                <a:cs typeface="Arial"/>
                <a:sym typeface="Arial"/>
              </a:rPr>
              <a:t>tp</a:t>
            </a:r>
            <a:r>
              <a:rPr lang="en-US" sz="1100" b="0" i="0" u="none" strike="noStrike" cap="none" dirty="0">
                <a:solidFill>
                  <a:srgbClr val="000000"/>
                </a:solidFill>
                <a:effectLst/>
                <a:latin typeface="Arial"/>
                <a:ea typeface="Arial"/>
                <a:cs typeface="Arial"/>
                <a:sym typeface="Arial"/>
              </a:rPr>
              <a:t> over all image pixels p, obtaining size estimate </a:t>
            </a:r>
            <a:r>
              <a:rPr lang="en-US" sz="1100" b="0" i="0" u="none" strike="noStrike" cap="none" dirty="0" err="1">
                <a:solidFill>
                  <a:srgbClr val="000000"/>
                </a:solidFill>
                <a:effectLst/>
                <a:latin typeface="Arial"/>
                <a:ea typeface="Arial"/>
                <a:cs typeface="Arial"/>
                <a:sym typeface="Arial"/>
              </a:rPr>
              <a:t>t_hat</a:t>
            </a: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err="1">
                <a:solidFill>
                  <a:srgbClr val="000000"/>
                </a:solidFill>
                <a:effectLst/>
                <a:latin typeface="Arial"/>
                <a:cs typeface="Arial"/>
                <a:sym typeface="Arial"/>
              </a:rPr>
              <a:t>t_hat</a:t>
            </a:r>
            <a:r>
              <a:rPr lang="en-US" sz="1100" b="0" i="0" u="none" strike="noStrike" cap="none" dirty="0">
                <a:solidFill>
                  <a:srgbClr val="000000"/>
                </a:solidFill>
                <a:effectLst/>
                <a:latin typeface="Arial"/>
                <a:cs typeface="Arial"/>
                <a:sym typeface="Arial"/>
              </a:rPr>
              <a:t> is used along with the size of class to calculate Volumetric loss. </a:t>
            </a: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cs typeface="Arial"/>
                <a:sym typeface="Arial"/>
              </a:rPr>
              <a:t>The original method used the two losses, cam loss and saliency loss to optimize the model. </a:t>
            </a: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cs typeface="Arial"/>
                <a:sym typeface="Arial"/>
              </a:rPr>
              <a:t>We calculate our losses, quadratic loss or outside quadratic loss and add it to the original methods losses, and the method uses the new loss to optimize the network</a:t>
            </a:r>
          </a:p>
          <a:p>
            <a:pPr marL="158750" indent="0">
              <a:buNone/>
            </a:pPr>
            <a:r>
              <a:rPr lang="en-US" sz="1100" b="0" i="0" u="none" strike="noStrike" cap="none" dirty="0">
                <a:solidFill>
                  <a:srgbClr val="000000"/>
                </a:solidFill>
                <a:effectLst/>
                <a:latin typeface="Arial"/>
                <a:cs typeface="Arial"/>
                <a:sym typeface="Arial"/>
              </a:rPr>
              <a:t> </a:t>
            </a:r>
          </a:p>
          <a:p>
            <a:pPr marL="158750" indent="0">
              <a:buNone/>
            </a:pPr>
            <a:r>
              <a:rPr lang="en-US" sz="1100" b="0" i="0" u="none" strike="noStrike" cap="none" dirty="0">
                <a:solidFill>
                  <a:srgbClr val="000000"/>
                </a:solidFill>
                <a:effectLst/>
                <a:latin typeface="Arial"/>
                <a:cs typeface="Arial"/>
                <a:sym typeface="Arial"/>
              </a:rPr>
              <a:t>We also add the Negative Loss which we introduced earlier</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indent="0">
              <a:buNone/>
            </a:pPr>
            <a:endParaRPr lang="en-US" dirty="0"/>
          </a:p>
        </p:txBody>
      </p:sp>
    </p:spTree>
    <p:extLst>
      <p:ext uri="{BB962C8B-B14F-4D97-AF65-F5344CB8AC3E}">
        <p14:creationId xmlns:p14="http://schemas.microsoft.com/office/powerpoint/2010/main" val="280576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This method has 2 new modules, normalized Global Weighted Pooling, and Pixel Adaptive Mask Refinement</a:t>
            </a:r>
          </a:p>
          <a:p>
            <a:pPr marL="158750" indent="0">
              <a:buNone/>
            </a:pPr>
            <a:endParaRPr lang="en-US" dirty="0"/>
          </a:p>
          <a:p>
            <a:pPr marL="158750" indent="0">
              <a:buNone/>
            </a:pPr>
            <a:r>
              <a:rPr lang="en-US" dirty="0"/>
              <a:t>We start with an input image, which is fed to a CNN</a:t>
            </a:r>
          </a:p>
          <a:p>
            <a:pPr marL="158750" indent="0">
              <a:buNone/>
            </a:pPr>
            <a:endParaRPr lang="en-US" dirty="0"/>
          </a:p>
          <a:p>
            <a:pPr marL="158750" indent="0">
              <a:buNone/>
            </a:pPr>
            <a:r>
              <a:rPr lang="en-US" dirty="0"/>
              <a:t>The score maps, is the last layer of the CNN. Here the method predicts classification scores y, of size C × h × w for each pixel. </a:t>
            </a:r>
          </a:p>
          <a:p>
            <a:pPr marL="158750" indent="0">
              <a:buNone/>
            </a:pPr>
            <a:endParaRPr lang="en-US" dirty="0"/>
          </a:p>
          <a:p>
            <a:pPr marL="158750" indent="0">
              <a:buNone/>
            </a:pPr>
            <a:r>
              <a:rPr lang="en-US" dirty="0"/>
              <a:t>A background channel is added and then pixel wise </a:t>
            </a:r>
            <a:r>
              <a:rPr lang="en-US" dirty="0" err="1"/>
              <a:t>softmax</a:t>
            </a:r>
            <a:r>
              <a:rPr lang="en-US" dirty="0"/>
              <a:t> is done to obtain segmentation masks t.</a:t>
            </a:r>
          </a:p>
          <a:p>
            <a:pPr marL="158750" indent="0">
              <a:buNone/>
            </a:pPr>
            <a:endParaRPr lang="en-US" dirty="0"/>
          </a:p>
          <a:p>
            <a:pPr marL="158750" indent="0">
              <a:buNone/>
            </a:pPr>
            <a:r>
              <a:rPr lang="en-US" dirty="0"/>
              <a:t>The Score maps and segmentation masks are fed into normalized global weighted pooling, to compute classification scores</a:t>
            </a:r>
          </a:p>
          <a:p>
            <a:pPr marL="158750" indent="0">
              <a:buNone/>
            </a:pPr>
            <a:endParaRPr lang="en-US" dirty="0"/>
          </a:p>
          <a:p>
            <a:pPr marL="158750" indent="0">
              <a:buNone/>
            </a:pPr>
            <a:r>
              <a:rPr lang="en-US" sz="1100" b="0" i="0" u="none" strike="noStrike" cap="none" dirty="0">
                <a:solidFill>
                  <a:srgbClr val="000000"/>
                </a:solidFill>
                <a:effectLst/>
                <a:latin typeface="Arial"/>
                <a:ea typeface="Arial"/>
                <a:cs typeface="Arial"/>
                <a:sym typeface="Arial"/>
              </a:rPr>
              <a:t>In the normalized Global Weighted Pooling module, they compute  </a:t>
            </a:r>
            <a:r>
              <a:rPr lang="en-US" sz="1100" b="0" i="0" u="none" strike="noStrike" cap="none" dirty="0" err="1">
                <a:solidFill>
                  <a:srgbClr val="000000"/>
                </a:solidFill>
                <a:effectLst/>
                <a:latin typeface="Arial"/>
                <a:ea typeface="Arial"/>
                <a:cs typeface="Arial"/>
                <a:sym typeface="Arial"/>
              </a:rPr>
              <a:t>modified_cam_loss</a:t>
            </a:r>
            <a:r>
              <a:rPr lang="en-US" sz="1100" b="0" i="0" u="none" strike="noStrike" cap="none" dirty="0">
                <a:solidFill>
                  <a:srgbClr val="000000"/>
                </a:solidFill>
                <a:effectLst/>
                <a:latin typeface="Arial"/>
                <a:ea typeface="Arial"/>
                <a:cs typeface="Arial"/>
                <a:sym typeface="Arial"/>
              </a:rPr>
              <a:t>. This loss is better than cam as it is normalized and invariant to mask size. </a:t>
            </a:r>
          </a:p>
          <a:p>
            <a:pPr marL="158750" indent="0">
              <a:buNone/>
            </a:pPr>
            <a:endParaRPr lang="en-US" dirty="0"/>
          </a:p>
          <a:p>
            <a:pPr marL="158750" indent="0">
              <a:buNone/>
            </a:pPr>
            <a:r>
              <a:rPr lang="en-US" dirty="0"/>
              <a:t>the segmentation mask is also passed to a Pixel adaptive mask refinement which is optimized by segmentation loss</a:t>
            </a:r>
          </a:p>
          <a:p>
            <a:pPr marL="158750" indent="0">
              <a:buNone/>
            </a:pPr>
            <a:endParaRPr lang="en-US" dirty="0"/>
          </a:p>
          <a:p>
            <a:pPr marL="158750" indent="0">
              <a:buNone/>
            </a:pPr>
            <a:r>
              <a:rPr lang="en-US" dirty="0"/>
              <a:t>We add our loss on top of their 'segmentation mask' layer, which is already passed through a </a:t>
            </a:r>
            <a:r>
              <a:rPr lang="en-US" dirty="0" err="1"/>
              <a:t>softmax</a:t>
            </a:r>
            <a:r>
              <a:rPr lang="en-US" dirty="0"/>
              <a:t> layer, which normalizes prediction for each pixel over the possible classes to be between 0 and 1. </a:t>
            </a:r>
          </a:p>
          <a:p>
            <a:pPr marL="158750" indent="0">
              <a:buNone/>
            </a:pPr>
            <a:endParaRPr lang="en-US" dirty="0"/>
          </a:p>
          <a:p>
            <a:pPr marL="158750" indent="0">
              <a:buNone/>
            </a:pPr>
            <a:r>
              <a:rPr lang="en-US" dirty="0"/>
              <a:t>The original method uses </a:t>
            </a:r>
            <a:r>
              <a:rPr lang="en-US" dirty="0" err="1"/>
              <a:t>modified_cam_loss</a:t>
            </a:r>
            <a:r>
              <a:rPr lang="en-US" dirty="0"/>
              <a:t> to optimize the model. To implement volumetric loss we calculate the value of the volumetric loss function using the segmentation masks and the size of objects and then add it to the </a:t>
            </a:r>
            <a:r>
              <a:rPr lang="en-US" dirty="0" err="1"/>
              <a:t>modified_cam_loss</a:t>
            </a:r>
            <a:r>
              <a:rPr lang="en-US" dirty="0"/>
              <a:t>. We also add Negative Loss just like the previous method</a:t>
            </a:r>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1956636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This is a two stage method, where first pseudo ground truths are created, and then those pseudo ground truths are used to train a segmentation network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CAMs are most responsive only to the most discriminative parts of an object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method focuses on enforcing the network to pay attention to other parts of an object and thus improving the quality of the response maps.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idea is to generate pseudo sub-categories labels for each annotated parent class which are the actual classes present in the image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This is done in 2 steps:</a:t>
            </a:r>
          </a:p>
          <a:p>
            <a:pPr marL="38735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sz="1100" b="0" i="0" u="none" strike="noStrike" cap="none" dirty="0">
                <a:solidFill>
                  <a:srgbClr val="000000"/>
                </a:solidFill>
                <a:effectLst/>
                <a:latin typeface="Arial"/>
                <a:ea typeface="Arial"/>
                <a:cs typeface="Arial"/>
                <a:sym typeface="Arial"/>
              </a:rPr>
              <a:t>Perform </a:t>
            </a:r>
            <a:r>
              <a:rPr lang="en-US" sz="1100" b="0" i="0" u="none" strike="noStrike" cap="none" dirty="0" err="1">
                <a:solidFill>
                  <a:srgbClr val="000000"/>
                </a:solidFill>
                <a:effectLst/>
                <a:latin typeface="Arial"/>
                <a:ea typeface="Arial"/>
                <a:cs typeface="Arial"/>
                <a:sym typeface="Arial"/>
              </a:rPr>
              <a:t>Kmeans</a:t>
            </a:r>
            <a:r>
              <a:rPr lang="en-US" sz="1100" b="0" i="0" u="none" strike="noStrike" cap="none" dirty="0">
                <a:solidFill>
                  <a:srgbClr val="000000"/>
                </a:solidFill>
                <a:effectLst/>
                <a:latin typeface="Arial"/>
                <a:ea typeface="Arial"/>
                <a:cs typeface="Arial"/>
                <a:sym typeface="Arial"/>
              </a:rPr>
              <a:t> clustering on image features of the parent class to determine K subcategories</a:t>
            </a:r>
          </a:p>
          <a:p>
            <a:pPr marL="38735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sz="1100" b="0" i="0" u="none" strike="noStrike" cap="none" dirty="0">
                <a:solidFill>
                  <a:srgbClr val="000000"/>
                </a:solidFill>
                <a:effectLst/>
                <a:latin typeface="Arial"/>
                <a:ea typeface="Arial"/>
                <a:cs typeface="Arial"/>
                <a:sym typeface="Arial"/>
              </a:rPr>
              <a:t>Use clustering from each image as pseudo labels to optimize subcategory objective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Doing so </a:t>
            </a:r>
            <a:r>
              <a:rPr lang="en-US" sz="1100" b="0" i="0" u="none" strike="noStrike" cap="none" dirty="0">
                <a:solidFill>
                  <a:srgbClr val="000000"/>
                </a:solidFill>
                <a:effectLst/>
                <a:latin typeface="Arial"/>
                <a:ea typeface="Arial"/>
                <a:cs typeface="Arial"/>
                <a:sym typeface="Arial"/>
              </a:rPr>
              <a:t>leads to better response maps that cover more complete regions of the object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Lets look at an example. This is an input image, and here is its cam without subcategories. And this is what its cam looks like with subcategories. As we can see, a lot more area of the object is recognized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There are two classifiers and two loss functions: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There is a parent classifier H_P </a:t>
            </a:r>
            <a:r>
              <a:rPr lang="en-US" sz="1100" b="0" i="0" u="none" strike="noStrike" cap="none" dirty="0">
                <a:solidFill>
                  <a:srgbClr val="000000"/>
                </a:solidFill>
                <a:effectLst/>
                <a:latin typeface="Arial"/>
                <a:ea typeface="Arial"/>
                <a:cs typeface="Arial"/>
                <a:sym typeface="Arial"/>
              </a:rPr>
              <a:t>and a classification loss </a:t>
            </a:r>
            <a:r>
              <a:rPr lang="en-US" sz="1100" b="0" i="0" u="none" strike="noStrike" cap="none" dirty="0" err="1">
                <a:solidFill>
                  <a:srgbClr val="000000"/>
                </a:solidFill>
                <a:effectLst/>
                <a:latin typeface="Arial"/>
                <a:ea typeface="Arial"/>
                <a:cs typeface="Arial"/>
                <a:sym typeface="Arial"/>
              </a:rPr>
              <a:t>Lp</a:t>
            </a:r>
            <a:r>
              <a:rPr lang="en-US" sz="1100" b="0" i="0" u="none" strike="noStrike" cap="none" dirty="0">
                <a:solidFill>
                  <a:srgbClr val="000000"/>
                </a:solidFill>
                <a:effectLst/>
                <a:latin typeface="Arial"/>
                <a:ea typeface="Arial"/>
                <a:cs typeface="Arial"/>
                <a:sym typeface="Arial"/>
              </a:rPr>
              <a:t> </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and a subcategory classifier Hs with a standard multi classification loss L_s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For the purposes of this thesis we only use the output of the parent classifier </a:t>
            </a:r>
          </a:p>
          <a:p>
            <a:pPr marL="158750" indent="0">
              <a:buNone/>
            </a:pPr>
            <a:r>
              <a:rPr lang="en-US" sz="1100" b="0" i="0" u="none" strike="noStrike" cap="none" dirty="0">
                <a:solidFill>
                  <a:srgbClr val="000000"/>
                </a:solidFill>
                <a:effectLst/>
                <a:latin typeface="Arial"/>
                <a:ea typeface="Arial"/>
                <a:cs typeface="Arial"/>
                <a:sym typeface="Arial"/>
              </a:rPr>
              <a:t>Taking first the </a:t>
            </a:r>
            <a:r>
              <a:rPr lang="en-US" sz="1100" b="0" i="0" u="none" strike="noStrike" cap="none" dirty="0" err="1">
                <a:solidFill>
                  <a:srgbClr val="000000"/>
                </a:solidFill>
                <a:effectLst/>
                <a:latin typeface="Arial"/>
                <a:ea typeface="Arial"/>
                <a:cs typeface="Arial"/>
                <a:sym typeface="Arial"/>
              </a:rPr>
              <a:t>softmax</a:t>
            </a:r>
            <a:r>
              <a:rPr lang="en-US" sz="1100" b="0" i="0" u="none" strike="noStrike" cap="none" dirty="0">
                <a:solidFill>
                  <a:srgbClr val="000000"/>
                </a:solidFill>
                <a:effectLst/>
                <a:latin typeface="Arial"/>
                <a:ea typeface="Arial"/>
                <a:cs typeface="Arial"/>
                <a:sym typeface="Arial"/>
              </a:rPr>
              <a:t> and then the mean of the output of Hp gives us the average over spatial positions of the segmentation map of each image. This is </a:t>
            </a:r>
            <a:r>
              <a:rPr lang="en-US" sz="1100" b="0" i="0" u="none" strike="noStrike" cap="none" dirty="0" err="1">
                <a:solidFill>
                  <a:srgbClr val="000000"/>
                </a:solidFill>
                <a:effectLst/>
                <a:latin typeface="Arial"/>
                <a:ea typeface="Arial"/>
                <a:cs typeface="Arial"/>
                <a:sym typeface="Arial"/>
              </a:rPr>
              <a:t>t_hat</a:t>
            </a:r>
            <a:r>
              <a:rPr lang="en-US" sz="1100" b="0" i="0" u="none" strike="noStrike" cap="none" dirty="0">
                <a:solidFill>
                  <a:srgbClr val="000000"/>
                </a:solidFill>
                <a:effectLst/>
                <a:latin typeface="Arial"/>
                <a:ea typeface="Arial"/>
                <a:cs typeface="Arial"/>
                <a:sym typeface="Arial"/>
              </a:rPr>
              <a:t> which is used in the calculations of the volumetric loss functions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The original method uses the 2 losses above to optimize the model</a:t>
            </a:r>
          </a:p>
          <a:p>
            <a:pPr marL="158750" indent="0">
              <a:buNone/>
            </a:pPr>
            <a:r>
              <a:rPr lang="en-US" sz="1100" b="0" i="0" u="none" strike="noStrike" cap="none" dirty="0">
                <a:solidFill>
                  <a:srgbClr val="000000"/>
                </a:solidFill>
                <a:effectLst/>
                <a:latin typeface="Arial"/>
                <a:ea typeface="Arial"/>
                <a:cs typeface="Arial"/>
                <a:sym typeface="Arial"/>
              </a:rPr>
              <a:t>We calculate volumetric loss and add it to the sum of the two original losses, which the method uses to optimize the model. </a:t>
            </a:r>
            <a:endParaRPr lang="en-US" dirty="0"/>
          </a:p>
          <a:p>
            <a:pPr marL="158750" indent="0">
              <a:buNone/>
            </a:pPr>
            <a:r>
              <a:rPr lang="en-US" sz="1100" b="0" i="0" u="none" strike="noStrike" cap="none" dirty="0">
                <a:solidFill>
                  <a:srgbClr val="000000"/>
                </a:solidFill>
                <a:effectLst/>
                <a:latin typeface="Arial"/>
                <a:ea typeface="Arial"/>
                <a:cs typeface="Arial"/>
                <a:sym typeface="Arial"/>
              </a:rPr>
              <a:t>Similar to the previous methods, we add Negative Loss </a:t>
            </a:r>
            <a:endParaRPr lang="en-US" dirty="0"/>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indent="0">
              <a:buNone/>
            </a:pPr>
            <a:endParaRPr lang="en-US" dirty="0"/>
          </a:p>
        </p:txBody>
      </p:sp>
    </p:spTree>
    <p:extLst>
      <p:ext uri="{BB962C8B-B14F-4D97-AF65-F5344CB8AC3E}">
        <p14:creationId xmlns:p14="http://schemas.microsoft.com/office/powerpoint/2010/main" val="349949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This is another two stage method,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We already discussed the short comings of CAMs. Most methods focus on getting better foreground regions, instead of focusing on an objects boundaries.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main idea of this method is to learn better segmentation boundaries to improve cams by using a boundary exploration based segmentation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This method proposes a network called BENet to explore the idea of using object boundaries in WSSS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is done in three steps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First a simple scheme is used to obtain small amount of boundary labels from CAMs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Second, BENet trained by these synthetic boundary labels is designed to explore more object boundaries.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BNet is optimized by the loss L_B</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They combine boundary information with cams to get better segmentation, and to do this they use random walks and </a:t>
            </a:r>
            <a:r>
              <a:rPr lang="en-US" dirty="0" err="1"/>
              <a:t>dCRF</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original method uses two losses LB and </a:t>
            </a:r>
            <a:r>
              <a:rPr lang="en-US" sz="1100" b="0" i="0" u="none" strike="noStrike" cap="none" dirty="0" err="1">
                <a:solidFill>
                  <a:srgbClr val="000000"/>
                </a:solidFill>
                <a:effectLst/>
                <a:latin typeface="Arial"/>
                <a:ea typeface="Arial"/>
                <a:cs typeface="Arial"/>
                <a:sym typeface="Arial"/>
              </a:rPr>
              <a:t>l_modified</a:t>
            </a:r>
            <a:r>
              <a:rPr lang="en-US" sz="1100" b="0" i="0" u="none" strike="noStrike" cap="none" dirty="0">
                <a:solidFill>
                  <a:srgbClr val="000000"/>
                </a:solidFill>
                <a:effectLst/>
                <a:latin typeface="Arial"/>
                <a:ea typeface="Arial"/>
                <a:cs typeface="Arial"/>
                <a:sym typeface="Arial"/>
              </a:rPr>
              <a:t> cam to optimize the model.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take the output from the network, and use that to compute </a:t>
            </a:r>
            <a:r>
              <a:rPr lang="en-US" dirty="0" err="1"/>
              <a:t>t_hat</a:t>
            </a:r>
            <a:r>
              <a:rPr lang="en-US" dirty="0"/>
              <a:t>, which is used to calculate volumetric loss, which we add to the original losses.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Similar to the previous methods, we add Negative Loss, to the overall loss. </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indent="0">
              <a:buNone/>
            </a:pPr>
            <a:endParaRPr lang="en-US" dirty="0"/>
          </a:p>
        </p:txBody>
      </p:sp>
    </p:spTree>
    <p:extLst>
      <p:ext uri="{BB962C8B-B14F-4D97-AF65-F5344CB8AC3E}">
        <p14:creationId xmlns:p14="http://schemas.microsoft.com/office/powerpoint/2010/main" val="8499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23172e1c6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23172e1c6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Before we get into it, </a:t>
            </a:r>
            <a:r>
              <a:rPr lang="en-US" dirty="0" err="1"/>
              <a:t>i</a:t>
            </a:r>
            <a:r>
              <a:rPr lang="en-US" dirty="0"/>
              <a:t> will do a quick overview of what we will be looking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will start by looking at semantic segmentation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its subset weakly supervised semantic segmentation and some of its key components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we will introduce the the main topic of my thesis volumetric supervision and its two components volumetric annotations and loss functions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will explore how to convert image level weak supervision to volumetric supervision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will talk about the experiments we performed to evaluate volumetric supervision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the results obtained from the experiments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finally we will talk about future works and conclude the presentation</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dataset we will be using for this thesis is the Pascal VOC 2012 dataset</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It is the most common </a:t>
            </a:r>
            <a:r>
              <a:rPr lang="en-US" sz="1100" b="0" i="0" u="none" strike="noStrike" cap="none" dirty="0">
                <a:solidFill>
                  <a:srgbClr val="000000"/>
                </a:solidFill>
                <a:effectLst/>
                <a:latin typeface="Arial"/>
                <a:ea typeface="Arial"/>
                <a:cs typeface="Arial"/>
                <a:sym typeface="Arial"/>
              </a:rPr>
              <a:t>benchmark for semantic segmentation</a:t>
            </a:r>
            <a:endParaRPr lang="en-US" dirty="0"/>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dataset contains 21 classes,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Background, person and motorbike, which can be seen on the image in the right and more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In total there are 10582 images used for training and 1449 for validation.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create simulated volumetric annotations from pixel precise ground truth because there are no volumetric annotations available</a:t>
            </a: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cs typeface="Arial"/>
                <a:sym typeface="Arial"/>
              </a:rPr>
              <a:t>In order to create the volumetric annotations </a:t>
            </a:r>
            <a:r>
              <a:rPr lang="en-US" sz="1100" b="0" i="0" u="none" strike="noStrike" cap="none" dirty="0">
                <a:solidFill>
                  <a:srgbClr val="000000"/>
                </a:solidFill>
                <a:effectLst/>
                <a:latin typeface="Arial"/>
                <a:ea typeface="Arial"/>
                <a:cs typeface="Arial"/>
                <a:sym typeface="Arial"/>
              </a:rPr>
              <a:t>We use the full ground truth just to construct a simulated volumetric annotations. We do not use full ground truth when training our weakly supervised methods, only image level annotation</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For example, these are the accurate class sizes for this image of motorbike and person. We use these sizes to create the bucket annotation for this image</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To evaluate our method, we use the standard </a:t>
            </a:r>
            <a:r>
              <a:rPr lang="en-US" sz="1100" b="0" i="0" u="none" strike="noStrike" cap="none" dirty="0" err="1">
                <a:solidFill>
                  <a:srgbClr val="000000"/>
                </a:solidFill>
                <a:effectLst/>
                <a:latin typeface="Arial"/>
                <a:ea typeface="Arial"/>
                <a:cs typeface="Arial"/>
                <a:sym typeface="Arial"/>
              </a:rPr>
              <a:t>mIoU</a:t>
            </a:r>
            <a:r>
              <a:rPr lang="en-US" sz="1100" b="0" i="0" u="none" strike="noStrike" cap="none" dirty="0">
                <a:solidFill>
                  <a:srgbClr val="000000"/>
                </a:solidFill>
                <a:effectLst/>
                <a:latin typeface="Arial"/>
                <a:ea typeface="Arial"/>
                <a:cs typeface="Arial"/>
                <a:sym typeface="Arial"/>
              </a:rPr>
              <a:t> metric</a:t>
            </a: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indent="0">
              <a:buNone/>
            </a:pPr>
            <a:endParaRPr lang="en-US" dirty="0"/>
          </a:p>
        </p:txBody>
      </p:sp>
    </p:spTree>
    <p:extLst>
      <p:ext uri="{BB962C8B-B14F-4D97-AF65-F5344CB8AC3E}">
        <p14:creationId xmlns:p14="http://schemas.microsoft.com/office/powerpoint/2010/main" val="2113533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OQVL is not as smooth</a:t>
            </a:r>
          </a:p>
          <a:p>
            <a:r>
              <a:rPr lang="en-US" dirty="0"/>
              <a:t>Remove animations on picture</a:t>
            </a:r>
          </a:p>
        </p:txBody>
      </p:sp>
    </p:spTree>
    <p:extLst>
      <p:ext uri="{BB962C8B-B14F-4D97-AF65-F5344CB8AC3E}">
        <p14:creationId xmlns:p14="http://schemas.microsoft.com/office/powerpoint/2010/main" val="1784309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OQVL is not as smooth</a:t>
            </a:r>
          </a:p>
          <a:p>
            <a:r>
              <a:rPr lang="en-US" dirty="0"/>
              <a:t>Remove animations on picture</a:t>
            </a:r>
          </a:p>
          <a:p>
            <a:endParaRPr lang="en-US" dirty="0"/>
          </a:p>
        </p:txBody>
      </p:sp>
    </p:spTree>
    <p:extLst>
      <p:ext uri="{BB962C8B-B14F-4D97-AF65-F5344CB8AC3E}">
        <p14:creationId xmlns:p14="http://schemas.microsoft.com/office/powerpoint/2010/main" val="1089406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OQVL is not as smooth</a:t>
            </a:r>
          </a:p>
          <a:p>
            <a:r>
              <a:rPr lang="en-US" dirty="0"/>
              <a:t>Remove animations on picture</a:t>
            </a:r>
          </a:p>
          <a:p>
            <a:endParaRPr lang="en-US" dirty="0"/>
          </a:p>
        </p:txBody>
      </p:sp>
    </p:spTree>
    <p:extLst>
      <p:ext uri="{BB962C8B-B14F-4D97-AF65-F5344CB8AC3E}">
        <p14:creationId xmlns:p14="http://schemas.microsoft.com/office/powerpoint/2010/main" val="4259071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OQVL is not as smooth</a:t>
            </a:r>
          </a:p>
          <a:p>
            <a:r>
              <a:rPr lang="en-US" dirty="0"/>
              <a:t>Remove animations on picture</a:t>
            </a:r>
          </a:p>
          <a:p>
            <a:endParaRPr lang="en-US" dirty="0"/>
          </a:p>
        </p:txBody>
      </p:sp>
    </p:spTree>
    <p:extLst>
      <p:ext uri="{BB962C8B-B14F-4D97-AF65-F5344CB8AC3E}">
        <p14:creationId xmlns:p14="http://schemas.microsoft.com/office/powerpoint/2010/main" val="4167445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we see the results of using Negative loss</a:t>
            </a:r>
          </a:p>
          <a:p>
            <a:pPr marL="158750" indent="0">
              <a:buNone/>
            </a:pPr>
            <a:endParaRPr lang="en-US" dirty="0"/>
          </a:p>
          <a:p>
            <a:pPr marL="158750" indent="0">
              <a:buNone/>
            </a:pPr>
            <a:r>
              <a:rPr lang="en-US" dirty="0"/>
              <a:t>For testing, we use Joint saliency and weak supervision method. </a:t>
            </a:r>
          </a:p>
          <a:p>
            <a:pPr marL="158750" indent="0">
              <a:buNone/>
            </a:pPr>
            <a:endParaRPr lang="en-US" dirty="0"/>
          </a:p>
          <a:p>
            <a:pPr marL="158750" indent="0">
              <a:buNone/>
            </a:pPr>
            <a:r>
              <a:rPr lang="en-US" dirty="0"/>
              <a:t>As we can see, the scores for this method, without using negative loss are 60.1% for quadratic loss, and 58.54% for outside quadratic loss.</a:t>
            </a:r>
          </a:p>
          <a:p>
            <a:pPr marL="158750" indent="0">
              <a:buNone/>
            </a:pPr>
            <a:endParaRPr lang="en-US" dirty="0"/>
          </a:p>
          <a:p>
            <a:pPr marL="158750" indent="0">
              <a:buNone/>
            </a:pPr>
            <a:r>
              <a:rPr lang="en-US" dirty="0"/>
              <a:t>Using Negative loss, we get a slight increase in result, which are 60.98% for quadratic loss and 59.79% for outside quadratic loss</a:t>
            </a:r>
          </a:p>
          <a:p>
            <a:pPr marL="158750" indent="0">
              <a:buNone/>
            </a:pPr>
            <a:endParaRPr lang="en-US" dirty="0"/>
          </a:p>
          <a:p>
            <a:pPr marL="158750" indent="0">
              <a:buNone/>
            </a:pPr>
            <a:r>
              <a:rPr lang="en-US" dirty="0"/>
              <a:t>Visually, lets re visit an earlier image. The segmented output without negative loss has the two extra classes, which are removed when negative loss is introduced</a:t>
            </a:r>
          </a:p>
        </p:txBody>
      </p:sp>
    </p:spTree>
    <p:extLst>
      <p:ext uri="{BB962C8B-B14F-4D97-AF65-F5344CB8AC3E}">
        <p14:creationId xmlns:p14="http://schemas.microsoft.com/office/powerpoint/2010/main" val="2095270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Now I would like to talk about human error that might take place while annotating</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To stimulate human error, we introduce noise in the Volumetric </a:t>
            </a:r>
            <a:r>
              <a:rPr lang="en-US" sz="1100" b="0" i="0" u="none" strike="noStrike" cap="none" dirty="0" err="1">
                <a:solidFill>
                  <a:srgbClr val="000000"/>
                </a:solidFill>
                <a:effectLst/>
                <a:latin typeface="Arial"/>
                <a:ea typeface="Arial"/>
                <a:cs typeface="Arial"/>
                <a:sym typeface="Arial"/>
              </a:rPr>
              <a:t>Annottions</a:t>
            </a:r>
            <a:r>
              <a:rPr lang="en-US" sz="1100" b="0" i="0" u="none" strike="noStrike" cap="none" dirty="0">
                <a:solidFill>
                  <a:srgbClr val="000000"/>
                </a:solidFill>
                <a:effectLst/>
                <a:latin typeface="Arial"/>
                <a:ea typeface="Arial"/>
                <a:cs typeface="Arial"/>
                <a:sym typeface="Arial"/>
              </a:rPr>
              <a:t>. Two variations of annotation noise are introduced. The first is called Neighboring Bucket Error, </a:t>
            </a:r>
          </a:p>
          <a:p>
            <a:pPr marL="158750" indent="0">
              <a:buNone/>
            </a:pPr>
            <a:endParaRPr lang="en-US" dirty="0"/>
          </a:p>
          <a:p>
            <a:pPr marL="158750" indent="0">
              <a:buNone/>
            </a:pPr>
            <a:r>
              <a:rPr lang="en-US" sz="1100" b="0" i="0" u="none" strike="noStrike" cap="none" dirty="0">
                <a:solidFill>
                  <a:srgbClr val="000000"/>
                </a:solidFill>
                <a:effectLst/>
                <a:latin typeface="Arial"/>
                <a:ea typeface="Arial"/>
                <a:cs typeface="Arial"/>
                <a:sym typeface="Arial"/>
              </a:rPr>
              <a:t>For Neighboring Bucket Error, we randomly place </a:t>
            </a:r>
            <a:r>
              <a:rPr lang="en-US" sz="1100" b="0" i="0" u="none" strike="noStrike" cap="none" dirty="0" err="1">
                <a:solidFill>
                  <a:srgbClr val="000000"/>
                </a:solidFill>
                <a:effectLst/>
                <a:latin typeface="Arial"/>
                <a:ea typeface="Arial"/>
                <a:cs typeface="Arial"/>
                <a:sym typeface="Arial"/>
              </a:rPr>
              <a:t>upto</a:t>
            </a:r>
            <a:r>
              <a:rPr lang="en-US" sz="1100" b="0" i="0" u="none" strike="noStrike" cap="none" dirty="0">
                <a:solidFill>
                  <a:srgbClr val="000000"/>
                </a:solidFill>
                <a:effectLst/>
                <a:latin typeface="Arial"/>
                <a:ea typeface="Arial"/>
                <a:cs typeface="Arial"/>
                <a:sym typeface="Arial"/>
              </a:rPr>
              <a:t> 20% of the classes in a bucket neighboring the correct bucket placement. This simulates the situation where the user makes a size annotation error, but this error is actually not far from the correct size bucket. </a:t>
            </a:r>
          </a:p>
          <a:p>
            <a:pPr marL="158750" indent="0">
              <a:buNone/>
            </a:pPr>
            <a:endParaRPr lang="en-US" dirty="0"/>
          </a:p>
          <a:p>
            <a:pPr marL="158750" indent="0">
              <a:buNone/>
            </a:pPr>
            <a:r>
              <a:rPr lang="en-US" sz="1100" b="0" i="0" u="none" strike="noStrike" cap="none" dirty="0">
                <a:solidFill>
                  <a:srgbClr val="000000"/>
                </a:solidFill>
                <a:effectLst/>
                <a:latin typeface="Arial"/>
                <a:cs typeface="Arial"/>
                <a:sym typeface="Arial"/>
              </a:rPr>
              <a:t>Lets use this image as an example. The correct volumetric annotation for this image is as follows: 50% background, 30% person, 40% horse and 20% car</a:t>
            </a: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cs typeface="Arial"/>
                <a:sym typeface="Arial"/>
              </a:rPr>
              <a:t>For the car, its original bucket would be bucket 2</a:t>
            </a:r>
          </a:p>
          <a:p>
            <a:pPr marL="158750" indent="0">
              <a:buNone/>
            </a:pPr>
            <a:r>
              <a:rPr lang="en-US" sz="1100" b="0" i="0" u="none" strike="noStrike" cap="none" dirty="0">
                <a:solidFill>
                  <a:srgbClr val="000000"/>
                </a:solidFill>
                <a:effectLst/>
                <a:latin typeface="Arial"/>
                <a:cs typeface="Arial"/>
                <a:sym typeface="Arial"/>
              </a:rPr>
              <a:t>For neighboring bucket error, we place it in bucket 3</a:t>
            </a:r>
          </a:p>
          <a:p>
            <a:pPr marL="158750" indent="0">
              <a:buNone/>
            </a:pPr>
            <a:endParaRPr lang="en-US" dirty="0"/>
          </a:p>
          <a:p>
            <a:pPr marL="158750" indent="0">
              <a:buNone/>
            </a:pPr>
            <a:endParaRPr lang="en-US" dirty="0"/>
          </a:p>
          <a:p>
            <a:pPr marL="158750" indent="0">
              <a:buNone/>
            </a:pPr>
            <a:r>
              <a:rPr lang="en-US" sz="1100" b="0" i="0" u="none" strike="noStrike" cap="none" dirty="0">
                <a:solidFill>
                  <a:srgbClr val="000000"/>
                </a:solidFill>
                <a:effectLst/>
                <a:latin typeface="Arial"/>
                <a:ea typeface="Arial"/>
                <a:cs typeface="Arial"/>
                <a:sym typeface="Arial"/>
              </a:rPr>
              <a:t>The second is Random Bucket Error, where we randomly place </a:t>
            </a:r>
            <a:r>
              <a:rPr lang="en-US" sz="1100" b="0" i="0" u="none" strike="noStrike" cap="none" dirty="0" err="1">
                <a:solidFill>
                  <a:srgbClr val="000000"/>
                </a:solidFill>
                <a:effectLst/>
                <a:latin typeface="Arial"/>
                <a:ea typeface="Arial"/>
                <a:cs typeface="Arial"/>
                <a:sym typeface="Arial"/>
              </a:rPr>
              <a:t>upto</a:t>
            </a:r>
            <a:r>
              <a:rPr lang="en-US" sz="1100" b="0" i="0" u="none" strike="noStrike" cap="none" dirty="0">
                <a:solidFill>
                  <a:srgbClr val="000000"/>
                </a:solidFill>
                <a:effectLst/>
                <a:latin typeface="Arial"/>
                <a:ea typeface="Arial"/>
                <a:cs typeface="Arial"/>
                <a:sym typeface="Arial"/>
              </a:rPr>
              <a:t> 20% of the classes in a randomly chosen bucket, excluding the correct bucket. This simulates an annotation error when the user mislabels object size randomly, as in the mislabeled size is equally likely to be any bucket, except the correct bucket. </a:t>
            </a: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cs typeface="Arial"/>
                <a:sym typeface="Arial"/>
              </a:rPr>
              <a:t>For the horse, the correct bucket would be bucket 4</a:t>
            </a:r>
          </a:p>
          <a:p>
            <a:pPr marL="158750" indent="0">
              <a:buNone/>
            </a:pPr>
            <a:r>
              <a:rPr lang="en-US" sz="1100" b="0" i="0" u="none" strike="noStrike" cap="none" dirty="0">
                <a:solidFill>
                  <a:srgbClr val="000000"/>
                </a:solidFill>
                <a:effectLst/>
                <a:latin typeface="Arial"/>
                <a:cs typeface="Arial"/>
                <a:sym typeface="Arial"/>
              </a:rPr>
              <a:t>For random bucket error, we place it in bucket 7</a:t>
            </a:r>
            <a:endParaRPr lang="en-US" dirty="0"/>
          </a:p>
          <a:p>
            <a:endParaRPr lang="en-US" dirty="0"/>
          </a:p>
        </p:txBody>
      </p:sp>
    </p:spTree>
    <p:extLst>
      <p:ext uri="{BB962C8B-B14F-4D97-AF65-F5344CB8AC3E}">
        <p14:creationId xmlns:p14="http://schemas.microsoft.com/office/powerpoint/2010/main" val="1664649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For Neighboring bucket the method still works when </a:t>
            </a:r>
            <a:r>
              <a:rPr lang="en-US" dirty="0" err="1"/>
              <a:t>upto</a:t>
            </a:r>
            <a:r>
              <a:rPr lang="en-US" dirty="0"/>
              <a:t> 5% of classes are placed in the wrong bucket, and then result deteriorates compared to the original method</a:t>
            </a:r>
          </a:p>
          <a:p>
            <a:pPr marL="158750" indent="0">
              <a:buNone/>
            </a:pPr>
            <a:r>
              <a:rPr lang="en-US" dirty="0"/>
              <a:t>However, for random bucket, there is no improvement when comparing to the original method</a:t>
            </a:r>
          </a:p>
        </p:txBody>
      </p:sp>
    </p:spTree>
    <p:extLst>
      <p:ext uri="{BB962C8B-B14F-4D97-AF65-F5344CB8AC3E}">
        <p14:creationId xmlns:p14="http://schemas.microsoft.com/office/powerpoint/2010/main" val="2806236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For this method, Neighboring bucket still works </a:t>
            </a:r>
            <a:r>
              <a:rPr lang="en-US" dirty="0" err="1"/>
              <a:t>upto</a:t>
            </a:r>
            <a:r>
              <a:rPr lang="en-US" dirty="0"/>
              <a:t> 5% object are misplaced</a:t>
            </a:r>
          </a:p>
          <a:p>
            <a:pPr marL="158750" indent="0">
              <a:buNone/>
            </a:pPr>
            <a:r>
              <a:rPr lang="en-US" dirty="0"/>
              <a:t>and then result </a:t>
            </a:r>
            <a:r>
              <a:rPr lang="en-US" dirty="0" err="1"/>
              <a:t>deteroriates</a:t>
            </a:r>
            <a:endParaRPr lang="en-US" dirty="0"/>
          </a:p>
          <a:p>
            <a:pPr marL="158750" indent="0">
              <a:buNone/>
            </a:pPr>
            <a:r>
              <a:rPr lang="en-US" dirty="0"/>
              <a:t>for random bucket with QL, we see that it performs better than the </a:t>
            </a:r>
            <a:r>
              <a:rPr lang="en-US" dirty="0" err="1"/>
              <a:t>orignal</a:t>
            </a:r>
            <a:r>
              <a:rPr lang="en-US" dirty="0"/>
              <a:t> when 5% of objects are misplaced.</a:t>
            </a:r>
          </a:p>
          <a:p>
            <a:pPr marL="158750" indent="0">
              <a:buNone/>
            </a:pPr>
            <a:r>
              <a:rPr lang="en-US" dirty="0"/>
              <a:t>For the fourth test, where we use outside quadratic loss, there is no improvement compared to the original </a:t>
            </a:r>
            <a:r>
              <a:rPr lang="en-US" dirty="0" err="1"/>
              <a:t>mehtod</a:t>
            </a:r>
            <a:endParaRPr lang="en-US" dirty="0"/>
          </a:p>
          <a:p>
            <a:pPr marL="158750" indent="0">
              <a:buNone/>
            </a:pPr>
            <a:endParaRPr lang="en-US" dirty="0"/>
          </a:p>
        </p:txBody>
      </p:sp>
    </p:spTree>
    <p:extLst>
      <p:ext uri="{BB962C8B-B14F-4D97-AF65-F5344CB8AC3E}">
        <p14:creationId xmlns:p14="http://schemas.microsoft.com/office/powerpoint/2010/main" val="3357905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For the third method, we see that it follows the same patter as the first method. </a:t>
            </a:r>
          </a:p>
          <a:p>
            <a:pPr marL="158750" indent="0">
              <a:buNone/>
            </a:pPr>
            <a:r>
              <a:rPr lang="en-US" dirty="0"/>
              <a:t>For Neighboring bucket the method still works when </a:t>
            </a:r>
            <a:r>
              <a:rPr lang="en-US" dirty="0" err="1"/>
              <a:t>upto</a:t>
            </a:r>
            <a:r>
              <a:rPr lang="en-US" dirty="0"/>
              <a:t> 5% of classes are placed in the wrong bucket, and then result deteriorates compared to the original method</a:t>
            </a:r>
          </a:p>
          <a:p>
            <a:pPr marL="158750" indent="0">
              <a:buNone/>
            </a:pPr>
            <a:r>
              <a:rPr lang="en-US" dirty="0"/>
              <a:t>And for random bucket, there is no improvement when comparing to the original method</a:t>
            </a:r>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3290515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23172e1c6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23172e1c6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500" b="0" i="0" u="none" strike="noStrike" cap="none" dirty="0">
                <a:solidFill>
                  <a:srgbClr val="000000"/>
                </a:solidFill>
                <a:effectLst/>
                <a:latin typeface="Arial"/>
                <a:ea typeface="Arial"/>
                <a:cs typeface="Arial"/>
                <a:sym typeface="Arial"/>
              </a:rPr>
              <a:t>SS is an important task in computer vision</a:t>
            </a:r>
          </a:p>
          <a:p>
            <a:pPr marL="0" lvl="0" indent="0" algn="l" rtl="0">
              <a:spcBef>
                <a:spcPts val="0"/>
              </a:spcBef>
              <a:spcAft>
                <a:spcPts val="0"/>
              </a:spcAft>
              <a:buNone/>
            </a:pPr>
            <a:r>
              <a:rPr lang="en-US" sz="1500" b="0" i="0" u="none" strike="noStrike" cap="none" dirty="0">
                <a:solidFill>
                  <a:srgbClr val="000000"/>
                </a:solidFill>
                <a:effectLst/>
                <a:latin typeface="Arial"/>
                <a:ea typeface="Arial"/>
                <a:cs typeface="Arial"/>
                <a:sym typeface="Arial"/>
              </a:rPr>
              <a:t>Semantic segmentation is the process of taking an image such as this (show first image) and classifying each pixel belonging to a particular </a:t>
            </a:r>
            <a:r>
              <a:rPr lang="en-US" sz="1600" dirty="0"/>
              <a:t>pre-defined </a:t>
            </a:r>
            <a:r>
              <a:rPr lang="en-US" sz="1500" b="0" i="0" u="none" strike="noStrike" cap="none" dirty="0">
                <a:solidFill>
                  <a:srgbClr val="000000"/>
                </a:solidFill>
                <a:effectLst/>
                <a:latin typeface="Arial"/>
                <a:ea typeface="Arial"/>
                <a:cs typeface="Arial"/>
                <a:sym typeface="Arial"/>
              </a:rPr>
              <a:t>set of classes.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500" b="0" i="0" u="none" strike="noStrike" cap="none" dirty="0">
                <a:solidFill>
                  <a:srgbClr val="000000"/>
                </a:solidFill>
                <a:effectLst/>
                <a:latin typeface="Arial"/>
                <a:ea typeface="Arial"/>
                <a:cs typeface="Arial"/>
                <a:sym typeface="Arial"/>
              </a:rPr>
              <a:t>So for this given image here, and set of classes: person, bicycle and background, </a:t>
            </a:r>
            <a:r>
              <a:rPr lang="en-US" sz="1600" dirty="0"/>
              <a:t>we want to assign each pixel in the image to a class from this set, and thus this is the output of semantic segmentation (show second image)</a:t>
            </a:r>
            <a:endParaRPr lang="en-US" sz="15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5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600" dirty="0"/>
              <a:t>Semantic Segmentation attempts to allow machines to recognize and comprehend the content of an image at the pixel level.</a:t>
            </a:r>
          </a:p>
          <a:p>
            <a:pPr marL="0" lvl="0" indent="0" algn="l" rtl="0">
              <a:spcBef>
                <a:spcPts val="0"/>
              </a:spcBef>
              <a:spcAft>
                <a:spcPts val="0"/>
              </a:spcAft>
              <a:buNone/>
            </a:pPr>
            <a:endParaRPr lang="en-US" sz="15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5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500" b="0" i="0" u="none" strike="noStrike" cap="none" dirty="0">
                <a:solidFill>
                  <a:srgbClr val="000000"/>
                </a:solidFill>
                <a:effectLst/>
                <a:latin typeface="Arial"/>
                <a:ea typeface="Arial"/>
                <a:cs typeface="Arial"/>
                <a:sym typeface="Arial"/>
              </a:rPr>
              <a:t>It has a lot of applications such as </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Autonomous</a:t>
            </a:r>
            <a:r>
              <a:rPr lang="en-US" sz="16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driving </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medical imaging</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And others</a:t>
            </a: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sz="15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fourth and final method also follows the same pattern where neighboring error works better than the original when </a:t>
            </a:r>
            <a:r>
              <a:rPr lang="en-US" dirty="0" err="1"/>
              <a:t>upto</a:t>
            </a:r>
            <a:r>
              <a:rPr lang="en-US" dirty="0"/>
              <a:t> 5% of classes are </a:t>
            </a:r>
            <a:r>
              <a:rPr lang="en-US" dirty="0" err="1"/>
              <a:t>mislabelled</a:t>
            </a:r>
            <a:endParaRPr lang="en-US" dirty="0"/>
          </a:p>
          <a:p>
            <a:pPr marL="158750" indent="0">
              <a:buNone/>
            </a:pPr>
            <a:r>
              <a:rPr lang="en-US" dirty="0"/>
              <a:t>Where as there is no improvements when random bucket noise is introduced</a:t>
            </a:r>
          </a:p>
          <a:p>
            <a:pPr marL="158750" indent="0">
              <a:buNone/>
            </a:pPr>
            <a:endParaRPr lang="en-US" dirty="0"/>
          </a:p>
        </p:txBody>
      </p:sp>
    </p:spTree>
    <p:extLst>
      <p:ext uri="{BB962C8B-B14F-4D97-AF65-F5344CB8AC3E}">
        <p14:creationId xmlns:p14="http://schemas.microsoft.com/office/powerpoint/2010/main" val="2148277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Now </a:t>
            </a:r>
            <a:r>
              <a:rPr lang="en-US" sz="1100" b="0" i="0" u="none" strike="noStrike" cap="none" dirty="0" err="1">
                <a:solidFill>
                  <a:srgbClr val="000000"/>
                </a:solidFill>
                <a:effectLst/>
                <a:latin typeface="Arial"/>
                <a:ea typeface="Arial"/>
                <a:cs typeface="Arial"/>
                <a:sym typeface="Arial"/>
              </a:rPr>
              <a:t>i</a:t>
            </a:r>
            <a:r>
              <a:rPr lang="en-US" sz="1100" b="0" i="0" u="none" strike="noStrike" cap="none" dirty="0">
                <a:solidFill>
                  <a:srgbClr val="000000"/>
                </a:solidFill>
                <a:effectLst/>
                <a:latin typeface="Arial"/>
                <a:ea typeface="Arial"/>
                <a:cs typeface="Arial"/>
                <a:sym typeface="Arial"/>
              </a:rPr>
              <a:t> would like to discuss a scenario where we didn't have to ask user to provide size annotations.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We explore a simple method for adaptively determining class sizes. </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marL="158750" indent="0" rtl="0" latinLnBrk="0">
              <a:buNone/>
            </a:pPr>
            <a:r>
              <a:rPr lang="en-US" sz="1100" b="0" i="0" u="none" strike="noStrike" cap="none" dirty="0">
                <a:solidFill>
                  <a:srgbClr val="000000"/>
                </a:solidFill>
                <a:effectLst/>
                <a:latin typeface="Arial"/>
                <a:ea typeface="Arial"/>
                <a:cs typeface="Arial"/>
                <a:sym typeface="Arial"/>
              </a:rPr>
              <a:t>The idea is to start with some initial estimate of class sizes, which may be be far from correct. </a:t>
            </a:r>
          </a:p>
          <a:p>
            <a:pPr marL="158750" indent="0" rtl="0" latinLnBrk="0">
              <a:buNone/>
            </a:pPr>
            <a:r>
              <a:rPr lang="en-US" sz="1100" b="0" i="0" u="none" strike="noStrike" cap="none" dirty="0">
                <a:solidFill>
                  <a:srgbClr val="000000"/>
                </a:solidFill>
                <a:effectLst/>
                <a:latin typeface="Arial"/>
                <a:ea typeface="Arial"/>
                <a:cs typeface="Arial"/>
                <a:sym typeface="Arial"/>
              </a:rPr>
              <a:t>To obtain the initial size estimates, we proceed as follows. Since the background typically is the largest class in an image, we estimate the size of the background as 50% of the image. The remaining 50% of the image we split evenly among all classes present in the image.</a:t>
            </a:r>
          </a:p>
          <a:p>
            <a:pPr marL="158750" indent="0" rtl="0" latinLnBrk="0">
              <a:buNone/>
            </a:pPr>
            <a:endParaRPr lang="en-US" sz="1100" b="0" i="0" u="none" strike="noStrike" cap="none" dirty="0">
              <a:solidFill>
                <a:srgbClr val="000000"/>
              </a:solidFill>
              <a:effectLst/>
              <a:latin typeface="Arial"/>
              <a:ea typeface="Arial"/>
              <a:cs typeface="Arial"/>
              <a:sym typeface="Arial"/>
            </a:endParaRPr>
          </a:p>
          <a:p>
            <a:pPr marL="158750" indent="0" rtl="0" latinLnBrk="0">
              <a:buNone/>
            </a:pPr>
            <a:r>
              <a:rPr lang="en-US" sz="1100" b="0" i="0" u="none" strike="noStrike" cap="none" dirty="0">
                <a:solidFill>
                  <a:srgbClr val="000000"/>
                </a:solidFill>
                <a:effectLst/>
                <a:latin typeface="Arial"/>
                <a:ea typeface="Arial"/>
                <a:cs typeface="Arial"/>
                <a:sym typeface="Arial"/>
              </a:rPr>
              <a:t>This is an example of a image and how its volumetric sizes are estimated. Background is 50%, and since there are 3 classes present in the image, we split the rest 50% equally amongst them, at 16.67% each</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marL="158750" indent="0" rtl="0" latinLnBrk="0">
              <a:buNone/>
            </a:pPr>
            <a:r>
              <a:rPr lang="en-US" sz="1100" b="0" i="0" u="none" strike="noStrike" cap="none" dirty="0">
                <a:solidFill>
                  <a:srgbClr val="000000"/>
                </a:solidFill>
                <a:effectLst/>
                <a:latin typeface="Arial"/>
                <a:ea typeface="Arial"/>
                <a:cs typeface="Arial"/>
                <a:sym typeface="Arial"/>
              </a:rPr>
              <a:t>Then we run semantic segmentation model training for a few epochs, and check, for every class and every image if the size went up or down from the original estimate. </a:t>
            </a:r>
          </a:p>
          <a:p>
            <a:pPr marL="158750" indent="0" rtl="0" latinLnBrk="0">
              <a:buNone/>
            </a:pPr>
            <a:endParaRPr lang="en-US" sz="1100" b="0" i="0" u="none" strike="noStrike" cap="none" dirty="0">
              <a:solidFill>
                <a:srgbClr val="000000"/>
              </a:solidFill>
              <a:effectLst/>
              <a:latin typeface="Arial"/>
              <a:ea typeface="Arial"/>
              <a:cs typeface="Arial"/>
              <a:sym typeface="Arial"/>
            </a:endParaRPr>
          </a:p>
          <a:p>
            <a:pPr marL="158750" indent="0" rtl="0" latinLnBrk="0">
              <a:buNone/>
            </a:pPr>
            <a:r>
              <a:rPr lang="en-US" sz="1100" b="0" i="0" u="none" strike="noStrike" cap="none" dirty="0">
                <a:solidFill>
                  <a:srgbClr val="000000"/>
                </a:solidFill>
                <a:effectLst/>
                <a:latin typeface="Arial"/>
                <a:ea typeface="Arial"/>
                <a:cs typeface="Arial"/>
                <a:sym typeface="Arial"/>
              </a:rPr>
              <a:t>If the size went up, we increase the size estimate, and if the size went down, we decrease the size estimate. </a:t>
            </a:r>
          </a:p>
          <a:p>
            <a:pPr marL="158750" indent="0" rtl="0" latinLnBrk="0">
              <a:buNone/>
            </a:pPr>
            <a:endParaRPr lang="en-US" sz="1100" b="0" i="0" u="none" strike="noStrike" cap="none" dirty="0">
              <a:solidFill>
                <a:srgbClr val="000000"/>
              </a:solidFill>
              <a:effectLst/>
              <a:latin typeface="Arial"/>
              <a:ea typeface="Arial"/>
              <a:cs typeface="Arial"/>
              <a:sym typeface="Arial"/>
            </a:endParaRPr>
          </a:p>
          <a:p>
            <a:pPr marL="158750" indent="0" rtl="0" latinLnBrk="0">
              <a:buNone/>
            </a:pPr>
            <a:r>
              <a:rPr lang="en-US" sz="1100" b="0" i="0" u="none" strike="noStrike" cap="none" dirty="0">
                <a:solidFill>
                  <a:srgbClr val="000000"/>
                </a:solidFill>
                <a:effectLst/>
                <a:latin typeface="Arial"/>
                <a:ea typeface="Arial"/>
                <a:cs typeface="Arial"/>
                <a:sym typeface="Arial"/>
              </a:rPr>
              <a:t>In this way, we can adaptively change the size of classes present in the image. Our intuition is that if the initial class size is underestimated, then after training, it should increase, and if it is overestimated, then after training, it should decrease. </a:t>
            </a:r>
          </a:p>
          <a:p>
            <a:pPr marL="158750" indent="0" rtl="0" latinLnBrk="0">
              <a:buNone/>
            </a:pPr>
            <a:r>
              <a:rPr lang="en-US" sz="1100" b="0" i="0" u="none" strike="noStrike" cap="none" dirty="0">
                <a:solidFill>
                  <a:srgbClr val="000000"/>
                </a:solidFill>
                <a:effectLst/>
                <a:latin typeface="Arial"/>
                <a:ea typeface="Arial"/>
                <a:cs typeface="Arial"/>
                <a:sym typeface="Arial"/>
              </a:rPr>
              <a:t> </a:t>
            </a:r>
          </a:p>
        </p:txBody>
      </p:sp>
    </p:spTree>
    <p:extLst>
      <p:ext uri="{BB962C8B-B14F-4D97-AF65-F5344CB8AC3E}">
        <p14:creationId xmlns:p14="http://schemas.microsoft.com/office/powerpoint/2010/main" val="1041105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Lets look at the results. First for the single stage methods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We run a total of two tests. The first is no re estimation, where we assume 50% background and 50% split amongst the foreground classes all throughout.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The second is estimation, where we re calculate the size of objects after every epoch</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interestingly, even though our initial sizes are far from correct, the results with volumetric losses with these initial sizes are slightly improved</a:t>
            </a:r>
          </a:p>
          <a:p>
            <a:pPr marL="158750" indent="0">
              <a:buNone/>
            </a:pPr>
            <a:r>
              <a:rPr lang="en-US" dirty="0"/>
              <a:t>Re calculating the sizes helps get better results than no re estimations</a:t>
            </a:r>
          </a:p>
          <a:p>
            <a:pPr marL="158750" indent="0">
              <a:buNone/>
            </a:pPr>
            <a:endParaRPr lang="en-US" dirty="0"/>
          </a:p>
          <a:p>
            <a:pPr marL="158750" indent="0">
              <a:buNone/>
            </a:pPr>
            <a:r>
              <a:rPr lang="en-US" dirty="0"/>
              <a:t>The second single stage method shows similar results. We get a slight improvement using quadratic loss with out re-estimation, and a larger improvement after we re calculate the size of classes after every epoch</a:t>
            </a:r>
          </a:p>
          <a:p>
            <a:pPr marL="158750" indent="0">
              <a:buNone/>
            </a:pPr>
            <a:endParaRPr lang="en-US" dirty="0"/>
          </a:p>
          <a:p>
            <a:pPr marL="158750" indent="0">
              <a:buNone/>
            </a:pPr>
            <a:r>
              <a:rPr lang="en-US" dirty="0"/>
              <a:t>Using outside quadratic loss with out recalculating the sizes of classes gives us worse performance compared to the original method, but once we re estimate sizes after every epoch, the method outperforms the original</a:t>
            </a:r>
          </a:p>
        </p:txBody>
      </p:sp>
    </p:spTree>
    <p:extLst>
      <p:ext uri="{BB962C8B-B14F-4D97-AF65-F5344CB8AC3E}">
        <p14:creationId xmlns:p14="http://schemas.microsoft.com/office/powerpoint/2010/main" val="887221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are the results for the two stage methods</a:t>
            </a:r>
          </a:p>
          <a:p>
            <a:pPr marL="158750" indent="0">
              <a:buNone/>
            </a:pPr>
            <a:endParaRPr lang="en-US" dirty="0"/>
          </a:p>
          <a:p>
            <a:pPr marL="158750" indent="0">
              <a:buNone/>
            </a:pPr>
            <a:r>
              <a:rPr lang="en-US" dirty="0"/>
              <a:t>For the third method, we actually get worse results for all the tests, compared to the original method.</a:t>
            </a:r>
          </a:p>
          <a:p>
            <a:pPr marL="158750" indent="0">
              <a:buNone/>
            </a:pPr>
            <a:endParaRPr lang="en-US" dirty="0"/>
          </a:p>
          <a:p>
            <a:pPr marL="158750" indent="0">
              <a:buNone/>
            </a:pPr>
            <a:r>
              <a:rPr lang="en-US" dirty="0"/>
              <a:t>However it is important to point out that we get much better performance when we re calculate the sizes of classes after every epoch compared to when we don’t</a:t>
            </a:r>
          </a:p>
          <a:p>
            <a:pPr marL="158750" indent="0">
              <a:buNone/>
            </a:pPr>
            <a:endParaRPr lang="en-US" dirty="0"/>
          </a:p>
          <a:p>
            <a:pPr marL="158750" indent="0">
              <a:buNone/>
            </a:pPr>
            <a:r>
              <a:rPr lang="en-US" dirty="0"/>
              <a:t>For the fourth methods, we see a similar trend to the first method. However, the difference in results between no re estimation compared to re estimation are smaller than the earlier methods</a:t>
            </a:r>
          </a:p>
        </p:txBody>
      </p:sp>
    </p:spTree>
    <p:extLst>
      <p:ext uri="{BB962C8B-B14F-4D97-AF65-F5344CB8AC3E}">
        <p14:creationId xmlns:p14="http://schemas.microsoft.com/office/powerpoint/2010/main" val="3008789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That concludes the results section, I will now do a quick overview of my thesis and talk about potential future research</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Volumetric Supervision does indeed improve results </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Of the two loss functions used, Quadratic Volumetric Loss (QVL) performs better than Outside Quadratic Volumetric Loss (OQVL), which was the opposite of what we expected, mostly because QVL is smoother and easier to optimize with gradient descent </a:t>
            </a:r>
          </a:p>
          <a:p>
            <a:pPr marL="158750" indent="0">
              <a:buNone/>
            </a:pPr>
            <a:endParaRPr lang="en-US" dirty="0"/>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model is sensitive to wrong annotations. When placing up to 5% objects in the neighboring bucket, the model still performs better with volumetric annotations, but placing 5% or more objects in the wrong random bucket results in poorer performance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Using Volumetric Annotations with the ten buckets improves performance significantly than assuming 50% background and 50% foreground split amongst objects. Reevaluating the size of objects after every epoch helps improve results. Our method for adaptively estimating sizes of classes without needing user provided size annotation improved the results over the original methods in three out of four cases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Some ideas for future work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First we can improve automatic size estimation by using a weighted combo of size from previous and current epoch</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Second we can implement volumetric loss in a semi supervised setting to see how it </a:t>
            </a:r>
            <a:r>
              <a:rPr lang="en-US" sz="1100" b="0" i="0" u="none" strike="noStrike" cap="none">
                <a:solidFill>
                  <a:srgbClr val="000000"/>
                </a:solidFill>
                <a:effectLst/>
                <a:latin typeface="Arial"/>
                <a:cs typeface="Arial"/>
                <a:sym typeface="Arial"/>
              </a:rPr>
              <a:t>impacts results</a:t>
            </a:r>
            <a:endParaRPr lang="en-US" dirty="0"/>
          </a:p>
          <a:p>
            <a:pPr marL="158750" indent="0">
              <a:buNone/>
            </a:pPr>
            <a:endParaRPr lang="en-US" dirty="0"/>
          </a:p>
        </p:txBody>
      </p:sp>
    </p:spTree>
    <p:extLst>
      <p:ext uri="{BB962C8B-B14F-4D97-AF65-F5344CB8AC3E}">
        <p14:creationId xmlns:p14="http://schemas.microsoft.com/office/powerpoint/2010/main" val="1555462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Semantic segmentation is a supervised learning problem in machine learning. </a:t>
            </a:r>
          </a:p>
          <a:p>
            <a:pPr marL="158750" indent="0">
              <a:buNone/>
            </a:pPr>
            <a:endParaRPr lang="en-US" dirty="0"/>
          </a:p>
          <a:p>
            <a:pPr marL="158750" indent="0">
              <a:buNone/>
            </a:pPr>
            <a:r>
              <a:rPr lang="en-US" sz="1100" b="0" i="0" u="none" strike="noStrike" cap="none" dirty="0">
                <a:solidFill>
                  <a:srgbClr val="000000"/>
                </a:solidFill>
                <a:effectLst/>
                <a:latin typeface="Arial"/>
                <a:ea typeface="Arial"/>
                <a:cs typeface="Arial"/>
                <a:sym typeface="Arial"/>
              </a:rPr>
              <a:t>Supervised learning is where you have input and output variables and you use an algorithm or model to learn the mapping function from the input to the output.</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For semantic segmentation, given an image as input we want our model to output a prediction assigning each pixel a predefined label.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And to do so, we need to teach the model to make such predictions. </a:t>
            </a:r>
          </a:p>
          <a:p>
            <a:pPr marL="158750" indent="0">
              <a:buNone/>
            </a:pPr>
            <a:endParaRPr lang="en-US" dirty="0"/>
          </a:p>
          <a:p>
            <a:pPr marL="158750" indent="0">
              <a:buNone/>
            </a:pPr>
            <a:r>
              <a:rPr lang="en-US" dirty="0"/>
              <a:t>To teach the model, we pass in datasets with ground truth labels to train machine learning models to make predictions. We provide the model with images as well as their pixel-level ground truth.</a:t>
            </a:r>
          </a:p>
          <a:p>
            <a:pPr marL="158750" indent="0">
              <a:buNone/>
            </a:pPr>
            <a:endParaRPr lang="en-US" dirty="0"/>
          </a:p>
          <a:p>
            <a:pPr marL="158750" indent="0">
              <a:buNone/>
            </a:pPr>
            <a:r>
              <a:rPr lang="en-US" dirty="0"/>
              <a:t>Then after learning from all these labeled images, and we get a trained model.</a:t>
            </a:r>
          </a:p>
          <a:p>
            <a:pPr marL="158750" indent="0">
              <a:buNone/>
            </a:pPr>
            <a:endParaRPr lang="en-US" dirty="0"/>
          </a:p>
          <a:p>
            <a:pPr marL="158750" indent="0">
              <a:buNone/>
            </a:pPr>
            <a:r>
              <a:rPr lang="en-US" dirty="0"/>
              <a:t>Finally we input a un seen image to the trained model, and it does the job of semantic segmentation by assigning a semantic class to each pixel.</a:t>
            </a:r>
          </a:p>
          <a:p>
            <a:pPr marL="158750" indent="0">
              <a:buNone/>
            </a:pPr>
            <a:endParaRPr lang="en-US" dirty="0"/>
          </a:p>
        </p:txBody>
      </p:sp>
    </p:spTree>
    <p:extLst>
      <p:ext uri="{BB962C8B-B14F-4D97-AF65-F5344CB8AC3E}">
        <p14:creationId xmlns:p14="http://schemas.microsoft.com/office/powerpoint/2010/main" val="4278205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Convolutional Neural Networks are the widely chosen model used for semantic segmentation</a:t>
            </a:r>
          </a:p>
          <a:p>
            <a:pPr marL="158750" indent="0">
              <a:buNone/>
            </a:pPr>
            <a:endParaRPr lang="en-CA" sz="1100" dirty="0">
              <a:solidFill>
                <a:schemeClr val="dk1"/>
              </a:solidFill>
            </a:endParaRPr>
          </a:p>
          <a:p>
            <a:pPr marL="158750" indent="0">
              <a:buNone/>
            </a:pPr>
            <a:r>
              <a:rPr lang="en-CA" sz="1100" dirty="0">
                <a:solidFill>
                  <a:schemeClr val="dk1"/>
                </a:solidFill>
              </a:rPr>
              <a:t>Semantic segmentation is essentially a classification problem, in which we classify every pixel in an input image</a:t>
            </a:r>
          </a:p>
          <a:p>
            <a:pPr marL="158750" indent="0">
              <a:buNone/>
            </a:pPr>
            <a:endParaRPr lang="en-CA" sz="1100" dirty="0">
              <a:solidFill>
                <a:schemeClr val="dk1"/>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dirty="0">
                <a:solidFill>
                  <a:schemeClr val="dk1"/>
                </a:solidFill>
              </a:rPr>
              <a:t>The image is fed into a CNN, which produces an output. the final layer of the CNN is a multi class </a:t>
            </a:r>
            <a:r>
              <a:rPr lang="en-CA" sz="1100" dirty="0" err="1">
                <a:solidFill>
                  <a:schemeClr val="dk1"/>
                </a:solidFill>
              </a:rPr>
              <a:t>softmax</a:t>
            </a:r>
            <a:r>
              <a:rPr lang="en-CA" sz="1100" dirty="0">
                <a:solidFill>
                  <a:schemeClr val="dk1"/>
                </a:solidFill>
              </a:rPr>
              <a:t> of size c, where c is the number of pre defined classes in the dataset. </a:t>
            </a:r>
          </a:p>
          <a:p>
            <a:pPr marL="158750" indent="0">
              <a:buNone/>
            </a:pPr>
            <a:endParaRPr lang="en-CA" sz="1100" dirty="0">
              <a:solidFill>
                <a:schemeClr val="dk1"/>
              </a:solidFill>
            </a:endParaRPr>
          </a:p>
          <a:p>
            <a:pPr marL="158750" indent="0">
              <a:buNone/>
            </a:pPr>
            <a:r>
              <a:rPr lang="en-CA" sz="1100" dirty="0">
                <a:solidFill>
                  <a:schemeClr val="dk1"/>
                </a:solidFill>
              </a:rPr>
              <a:t>We then use the output and the pixel level ground truth to calculate a loss. </a:t>
            </a:r>
          </a:p>
          <a:p>
            <a:pPr marL="158750" indent="0">
              <a:buNone/>
            </a:pPr>
            <a:endParaRPr lang="en-CA" sz="1100" dirty="0">
              <a:solidFill>
                <a:schemeClr val="dk1"/>
              </a:solidFill>
            </a:endParaRPr>
          </a:p>
          <a:p>
            <a:pPr marL="158750" indent="0">
              <a:buNone/>
            </a:pPr>
            <a:r>
              <a:rPr lang="en-CA" sz="1100" dirty="0">
                <a:solidFill>
                  <a:schemeClr val="dk1"/>
                </a:solidFill>
              </a:rPr>
              <a:t>This loss is used to optimize and update the weights of the CNN, such that the network makes better predictions, using the updated weights</a:t>
            </a:r>
          </a:p>
          <a:p>
            <a:pPr marL="158750" indent="0">
              <a:buNone/>
            </a:pPr>
            <a:endParaRPr lang="en-CA" sz="1100" dirty="0">
              <a:solidFill>
                <a:schemeClr val="dk1"/>
              </a:solidFill>
            </a:endParaRPr>
          </a:p>
          <a:p>
            <a:pPr marL="158750" indent="0">
              <a:buNone/>
            </a:pPr>
            <a:r>
              <a:rPr lang="en-CA" sz="1100" dirty="0">
                <a:solidFill>
                  <a:schemeClr val="dk1"/>
                </a:solidFill>
              </a:rPr>
              <a:t>This cycle repeats until the loss is minimized or for a set number of iterations, where after every iteration the CNN makes better predictions</a:t>
            </a:r>
          </a:p>
          <a:p>
            <a:pPr marL="158750" indent="0">
              <a:buNone/>
            </a:pPr>
            <a:endParaRPr lang="en-US" dirty="0"/>
          </a:p>
        </p:txBody>
      </p:sp>
    </p:spTree>
    <p:extLst>
      <p:ext uri="{BB962C8B-B14F-4D97-AF65-F5344CB8AC3E}">
        <p14:creationId xmlns:p14="http://schemas.microsoft.com/office/powerpoint/2010/main" val="3244191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dirty="0"/>
              <a:t>As we described before, fully-supervised SS, requires pixels level ground truth, as can be seen below</a:t>
            </a:r>
          </a:p>
          <a:p>
            <a:pPr marL="158750" indent="0">
              <a:buNone/>
            </a:pPr>
            <a:r>
              <a:rPr lang="en-CA" dirty="0"/>
              <a:t>Also to make CNN networks work well, we actually need thousands of labeled images.</a:t>
            </a:r>
          </a:p>
          <a:p>
            <a:pPr marL="158750" indent="0">
              <a:buNone/>
            </a:pPr>
            <a:endParaRPr lang="en-CA" dirty="0"/>
          </a:p>
          <a:p>
            <a:pPr marL="158750" indent="0">
              <a:buNone/>
            </a:pPr>
            <a:r>
              <a:rPr lang="en-CA" dirty="0"/>
              <a:t>As we can see from these images, it would require a lot of time to get the pixel level detail of each image</a:t>
            </a:r>
          </a:p>
          <a:p>
            <a:pPr marL="158750" indent="0">
              <a:buNone/>
            </a:pPr>
            <a:endParaRPr lang="en-CA" dirty="0"/>
          </a:p>
          <a:p>
            <a:pPr marL="158750" indent="0">
              <a:buNone/>
            </a:pPr>
            <a:r>
              <a:rPr lang="en-CA" dirty="0"/>
              <a:t>Research found that each image takes more than 4 minutes to obtain pixel-level ground truth.</a:t>
            </a:r>
          </a:p>
          <a:p>
            <a:pPr marL="158750" indent="0">
              <a:buNone/>
            </a:pPr>
            <a:endParaRPr lang="en-CA" dirty="0"/>
          </a:p>
          <a:p>
            <a:pPr marL="158750" indent="0">
              <a:buNone/>
            </a:pPr>
            <a:r>
              <a:rPr lang="en-CA" dirty="0"/>
              <a:t>Thus, a lot of research and the focus of this thesis is on how to approach the semantic segmentation problem without using pixel level ground truth. This is known as weakly supervised semantic segmentation</a:t>
            </a:r>
          </a:p>
          <a:p>
            <a:pPr marL="158750" indent="0">
              <a:buNone/>
            </a:pPr>
            <a:endParaRPr lang="en-US" dirty="0"/>
          </a:p>
        </p:txBody>
      </p:sp>
    </p:spTree>
    <p:extLst>
      <p:ext uri="{BB962C8B-B14F-4D97-AF65-F5344CB8AC3E}">
        <p14:creationId xmlns:p14="http://schemas.microsoft.com/office/powerpoint/2010/main" val="3167698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weakly supervised semantic segmentation, is where pixel precise information is not present. Instead we provide the model with other types of information:</a:t>
            </a:r>
          </a:p>
          <a:p>
            <a:pPr marL="158750" indent="0">
              <a:buNone/>
            </a:pPr>
            <a:endParaRPr lang="en-US" dirty="0"/>
          </a:p>
          <a:p>
            <a:pPr marL="158750" indent="0">
              <a:buNone/>
            </a:pPr>
            <a:r>
              <a:rPr lang="en-US" dirty="0"/>
              <a:t>For a given image, There are three main ways of proving weakly supervised information</a:t>
            </a:r>
          </a:p>
          <a:p>
            <a:pPr marL="158750" indent="0">
              <a:buNone/>
            </a:pPr>
            <a:endParaRPr lang="en-US" dirty="0"/>
          </a:p>
          <a:p>
            <a:pPr marL="158750" indent="0">
              <a:buNone/>
            </a:pPr>
            <a:r>
              <a:rPr lang="en-US" dirty="0"/>
              <a:t>There is image level annotation, where we only provide the classes that are present in the image</a:t>
            </a:r>
          </a:p>
          <a:p>
            <a:pPr marL="158750" indent="0">
              <a:buNone/>
            </a:pPr>
            <a:endParaRPr lang="en-US" dirty="0"/>
          </a:p>
          <a:p>
            <a:pPr marL="158750" indent="0">
              <a:buNone/>
            </a:pPr>
            <a:r>
              <a:rPr lang="en-US" dirty="0"/>
              <a:t>There is bounding box annotation where we specify a bounding box around each object</a:t>
            </a:r>
          </a:p>
          <a:p>
            <a:pPr marL="158750" indent="0">
              <a:buNone/>
            </a:pPr>
            <a:endParaRPr lang="en-US" dirty="0"/>
          </a:p>
          <a:p>
            <a:pPr marL="158750" indent="0">
              <a:buNone/>
            </a:pPr>
            <a:r>
              <a:rPr lang="en-US" dirty="0"/>
              <a:t>And there is image scribbles </a:t>
            </a:r>
            <a:r>
              <a:rPr lang="en-US" sz="1100" b="0" i="0" u="none" strike="noStrike" cap="none" dirty="0">
                <a:solidFill>
                  <a:srgbClr val="000000"/>
                </a:solidFill>
                <a:effectLst/>
                <a:latin typeface="Arial"/>
                <a:ea typeface="Arial"/>
                <a:cs typeface="Arial"/>
                <a:sym typeface="Arial"/>
              </a:rPr>
              <a:t>where only some image pixels are annotated with their object class</a:t>
            </a: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Bounding boxes and scribbles require much more time to annotate, compared to image level annotations, but getting accurate results from image level annotations is more challenging.</a:t>
            </a:r>
          </a:p>
          <a:p>
            <a:pPr marL="158750" indent="0">
              <a:buNone/>
            </a:pPr>
            <a:endParaRPr lang="en-US" sz="11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2368584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In this thesis we present a new type weak supervision: Volumetric supervision</a:t>
            </a: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Volumetric supervision generalizes image level supervision</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In addition to specifying which object classes are present in an image, the user also specifies rough size of each class, relative to the image size</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Adding such information should not be too demanding for user time</a:t>
            </a: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cs typeface="Arial"/>
                <a:sym typeface="Arial"/>
              </a:rPr>
              <a:t>Lets look at an example image from before</a:t>
            </a:r>
          </a:p>
          <a:p>
            <a:pPr marL="158750" indent="0">
              <a:buNone/>
            </a:pPr>
            <a:r>
              <a:rPr lang="en-US" sz="1100" b="0" i="0" u="none" strike="noStrike" cap="none" dirty="0">
                <a:solidFill>
                  <a:srgbClr val="000000"/>
                </a:solidFill>
                <a:effectLst/>
                <a:latin typeface="Arial"/>
                <a:cs typeface="Arial"/>
                <a:sym typeface="Arial"/>
              </a:rPr>
              <a:t>image level annotation consists of the classes present in the image, which are background, bike and person</a:t>
            </a:r>
          </a:p>
          <a:p>
            <a:pPr marL="158750" indent="0">
              <a:buNone/>
            </a:pPr>
            <a:r>
              <a:rPr lang="en-US" sz="1100" b="0" i="0" u="none" strike="noStrike" cap="none" dirty="0">
                <a:solidFill>
                  <a:srgbClr val="000000"/>
                </a:solidFill>
                <a:effectLst/>
                <a:latin typeface="Arial"/>
                <a:cs typeface="Arial"/>
                <a:sym typeface="Arial"/>
              </a:rPr>
              <a:t>The next image shows segmentation results using only image level annotation.</a:t>
            </a:r>
          </a:p>
          <a:p>
            <a:pPr marL="158750" indent="0">
              <a:buNone/>
            </a:pPr>
            <a:r>
              <a:rPr lang="en-US" sz="1100" b="0" i="0" u="none" strike="noStrike" cap="none" dirty="0">
                <a:solidFill>
                  <a:srgbClr val="000000"/>
                </a:solidFill>
                <a:effectLst/>
                <a:latin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Next we supply information for volumetric supervision. This is done by providing the model with the size of each class present in the images. In this example, background and person each occupying roughly 40% of the image, and bicycle occupying roughly 20% of the image.</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cs typeface="Arial"/>
                <a:sym typeface="Arial"/>
              </a:rPr>
              <a:t>Finally we have segmentation results with volumetric supervision. As we can see, volumetric supervision results in correctly identifying larger portions of the bike class.</a:t>
            </a:r>
          </a:p>
          <a:p>
            <a:pPr marL="158750" indent="0">
              <a:buNone/>
            </a:pPr>
            <a:endParaRPr lang="en-US" sz="1100" b="0" i="0" u="none" strike="noStrike" cap="none" dirty="0">
              <a:solidFill>
                <a:srgbClr val="000000"/>
              </a:solidFill>
              <a:effectLst/>
              <a:latin typeface="Arial"/>
              <a:cs typeface="Arial"/>
              <a:sym typeface="Arial"/>
            </a:endParaRPr>
          </a:p>
          <a:p>
            <a:pPr marL="158750" indent="0" rtl="0">
              <a:buNone/>
            </a:pPr>
            <a:r>
              <a:rPr lang="en-US" sz="1100" b="0" i="0" u="none" strike="noStrike" cap="none" dirty="0">
                <a:solidFill>
                  <a:srgbClr val="000000"/>
                </a:solidFill>
                <a:effectLst/>
                <a:latin typeface="Arial"/>
                <a:ea typeface="Arial"/>
                <a:cs typeface="Arial"/>
                <a:sym typeface="Arial"/>
              </a:rPr>
              <a:t>The term volumetric instead of size is used for historical reasons. One of the first works to use constraints on size was done by George Vo-</a:t>
            </a:r>
            <a:r>
              <a:rPr lang="en-US" sz="1100" b="0" i="0" u="none" strike="noStrike" cap="none" dirty="0" err="1">
                <a:solidFill>
                  <a:srgbClr val="000000"/>
                </a:solidFill>
                <a:effectLst/>
                <a:latin typeface="Arial"/>
                <a:ea typeface="Arial"/>
                <a:cs typeface="Arial"/>
                <a:sym typeface="Arial"/>
              </a:rPr>
              <a:t>giat</a:t>
            </a:r>
            <a:r>
              <a:rPr lang="en-US" sz="1100" b="0" i="0" u="none" strike="noStrike" cap="none" dirty="0">
                <a:solidFill>
                  <a:srgbClr val="000000"/>
                </a:solidFill>
                <a:effectLst/>
                <a:latin typeface="Arial"/>
                <a:ea typeface="Arial"/>
                <a:cs typeface="Arial"/>
                <a:sym typeface="Arial"/>
              </a:rPr>
              <a:t>-</a:t>
            </a:r>
            <a:r>
              <a:rPr lang="en-US" sz="1100" b="0" i="0" u="none" strike="noStrike" cap="none" dirty="0" err="1">
                <a:solidFill>
                  <a:srgbClr val="000000"/>
                </a:solidFill>
                <a:effectLst/>
                <a:latin typeface="Arial"/>
                <a:ea typeface="Arial"/>
                <a:cs typeface="Arial"/>
                <a:sym typeface="Arial"/>
              </a:rPr>
              <a:t>zis</a:t>
            </a:r>
            <a:r>
              <a:rPr lang="en-US" sz="1100" b="0" i="0" u="none" strike="noStrike" cap="none" dirty="0">
                <a:solidFill>
                  <a:srgbClr val="000000"/>
                </a:solidFill>
                <a:effectLst/>
                <a:latin typeface="Arial"/>
                <a:ea typeface="Arial"/>
                <a:cs typeface="Arial"/>
                <a:sym typeface="Arial"/>
              </a:rPr>
              <a:t>, who used size constraints on 3D reconstructed volumes, therefore, the name volumetric is popular for size constraints.</a:t>
            </a:r>
            <a:endParaRPr lang="en-US" sz="1100" b="0" i="0" u="none" strike="noStrike" cap="none" dirty="0">
              <a:solidFill>
                <a:srgbClr val="000000"/>
              </a:solidFill>
              <a:effectLst/>
              <a:latin typeface="Arial"/>
              <a:cs typeface="Arial"/>
              <a:sym typeface="Arial"/>
            </a:endParaRP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endParaRPr lang="en-US" dirty="0"/>
          </a:p>
        </p:txBody>
      </p:sp>
    </p:spTree>
    <p:extLst>
      <p:ext uri="{BB962C8B-B14F-4D97-AF65-F5344CB8AC3E}">
        <p14:creationId xmlns:p14="http://schemas.microsoft.com/office/powerpoint/2010/main" val="235520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In order to implement volumetric supervision, we need </a:t>
            </a:r>
            <a:r>
              <a:rPr lang="en-US" sz="1100" b="0" i="0" u="none" strike="noStrike" cap="none" dirty="0">
                <a:solidFill>
                  <a:srgbClr val="000000"/>
                </a:solidFill>
                <a:effectLst/>
                <a:latin typeface="Arial"/>
                <a:ea typeface="Arial"/>
                <a:cs typeface="Arial"/>
                <a:sym typeface="Arial"/>
              </a:rPr>
              <a:t>the annotator to provide approximate normalized size for each class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Since we do not expect users to be able to give us precise class size, we assume annotator quantizes size information into ten equally space buckets </a:t>
            </a:r>
            <a:endParaRPr lang="en-US" dirty="0"/>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have 10 buckets here, going from 1 to 10. such that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bucket one holds classes of size from 0 to 10% of the image, bucket 7 classes of sizes from 60 to 70%, and so 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Lets look at a more detailed example. This image has a horse, person and cars, as well as background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In this example, horse takes up 33.47% of the image. But the user approximates it to 40%. Thus it falls in bucket 4</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Similarly, The approximate sizes provided by the user for: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background 50%, so its in bucket 5</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person 30%,which is bucket 3</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horse 40%, in bucket 4</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cs typeface="Arial"/>
                <a:sym typeface="Arial"/>
              </a:rPr>
              <a:t>and cars 0.2%, which falls in bucket 2</a:t>
            </a:r>
            <a:endParaRPr lang="en-US" dirty="0"/>
          </a:p>
          <a:p>
            <a:pPr marL="158750" indent="0">
              <a:buNone/>
            </a:pPr>
            <a:endParaRPr lang="en-US" dirty="0"/>
          </a:p>
        </p:txBody>
      </p:sp>
    </p:spTree>
    <p:extLst>
      <p:ext uri="{BB962C8B-B14F-4D97-AF65-F5344CB8AC3E}">
        <p14:creationId xmlns:p14="http://schemas.microsoft.com/office/powerpoint/2010/main" val="2749513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customXml" Target="../ink/ink17.xml"/><Relationship Id="rId42" Type="http://schemas.openxmlformats.org/officeDocument/2006/relationships/image" Target="../media/image53.png"/><Relationship Id="rId47" Type="http://schemas.openxmlformats.org/officeDocument/2006/relationships/customXml" Target="../ink/ink31.xml"/><Relationship Id="rId63" Type="http://schemas.openxmlformats.org/officeDocument/2006/relationships/customXml" Target="../ink/ink39.xml"/><Relationship Id="rId68" Type="http://schemas.openxmlformats.org/officeDocument/2006/relationships/image" Target="../media/image65.png"/><Relationship Id="rId84" Type="http://schemas.openxmlformats.org/officeDocument/2006/relationships/image" Target="../media/image14.jpg"/><Relationship Id="rId89" Type="http://schemas.openxmlformats.org/officeDocument/2006/relationships/image" Target="../media/image390.png"/><Relationship Id="rId16" Type="http://schemas.openxmlformats.org/officeDocument/2006/relationships/image" Target="../media/image40.png"/><Relationship Id="rId11" Type="http://schemas.openxmlformats.org/officeDocument/2006/relationships/customXml" Target="../ink/ink12.xml"/><Relationship Id="rId32" Type="http://schemas.openxmlformats.org/officeDocument/2006/relationships/image" Target="../media/image48.png"/><Relationship Id="rId37" Type="http://schemas.openxmlformats.org/officeDocument/2006/relationships/customXml" Target="../ink/ink25.xml"/><Relationship Id="rId53" Type="http://schemas.openxmlformats.org/officeDocument/2006/relationships/customXml" Target="../ink/ink34.xml"/><Relationship Id="rId58" Type="http://schemas.openxmlformats.org/officeDocument/2006/relationships/image" Target="../media/image60.png"/><Relationship Id="rId74" Type="http://schemas.openxmlformats.org/officeDocument/2006/relationships/image" Target="../media/image68.png"/><Relationship Id="rId79" Type="http://schemas.openxmlformats.org/officeDocument/2006/relationships/customXml" Target="../ink/ink47.xml"/><Relationship Id="rId5" Type="http://schemas.openxmlformats.org/officeDocument/2006/relationships/customXml" Target="../ink/ink9.xml"/><Relationship Id="rId90" Type="http://schemas.openxmlformats.org/officeDocument/2006/relationships/image" Target="../media/image410.png"/><Relationship Id="rId14" Type="http://schemas.openxmlformats.org/officeDocument/2006/relationships/image" Target="../media/image39.png"/><Relationship Id="rId22" Type="http://schemas.openxmlformats.org/officeDocument/2006/relationships/image" Target="../media/image43.png"/><Relationship Id="rId27" Type="http://schemas.openxmlformats.org/officeDocument/2006/relationships/customXml" Target="../ink/ink20.xml"/><Relationship Id="rId30" Type="http://schemas.openxmlformats.org/officeDocument/2006/relationships/image" Target="../media/image47.png"/><Relationship Id="rId35" Type="http://schemas.openxmlformats.org/officeDocument/2006/relationships/customXml" Target="../ink/ink24.xml"/><Relationship Id="rId43" Type="http://schemas.openxmlformats.org/officeDocument/2006/relationships/customXml" Target="../ink/ink28.xml"/><Relationship Id="rId48" Type="http://schemas.openxmlformats.org/officeDocument/2006/relationships/image" Target="../media/image55.png"/><Relationship Id="rId56" Type="http://schemas.openxmlformats.org/officeDocument/2006/relationships/image" Target="../media/image59.png"/><Relationship Id="rId64" Type="http://schemas.openxmlformats.org/officeDocument/2006/relationships/image" Target="../media/image63.png"/><Relationship Id="rId69" Type="http://schemas.openxmlformats.org/officeDocument/2006/relationships/customXml" Target="../ink/ink42.xml"/><Relationship Id="rId77" Type="http://schemas.openxmlformats.org/officeDocument/2006/relationships/customXml" Target="../ink/ink46.xml"/><Relationship Id="rId8" Type="http://schemas.openxmlformats.org/officeDocument/2006/relationships/image" Target="../media/image36.png"/><Relationship Id="rId51" Type="http://schemas.openxmlformats.org/officeDocument/2006/relationships/customXml" Target="../ink/ink33.xml"/><Relationship Id="rId72" Type="http://schemas.openxmlformats.org/officeDocument/2006/relationships/image" Target="../media/image67.png"/><Relationship Id="rId80" Type="http://schemas.openxmlformats.org/officeDocument/2006/relationships/image" Target="../media/image71.png"/><Relationship Id="rId85" Type="http://schemas.openxmlformats.org/officeDocument/2006/relationships/image" Target="../media/image350.png"/><Relationship Id="rId3" Type="http://schemas.openxmlformats.org/officeDocument/2006/relationships/customXml" Target="../ink/ink8.xml"/><Relationship Id="rId12" Type="http://schemas.openxmlformats.org/officeDocument/2006/relationships/image" Target="../media/image38.png"/><Relationship Id="rId17" Type="http://schemas.openxmlformats.org/officeDocument/2006/relationships/customXml" Target="../ink/ink15.xml"/><Relationship Id="rId25" Type="http://schemas.openxmlformats.org/officeDocument/2006/relationships/customXml" Target="../ink/ink19.xml"/><Relationship Id="rId33" Type="http://schemas.openxmlformats.org/officeDocument/2006/relationships/customXml" Target="../ink/ink23.xml"/><Relationship Id="rId38" Type="http://schemas.openxmlformats.org/officeDocument/2006/relationships/image" Target="../media/image51.png"/><Relationship Id="rId46" Type="http://schemas.openxmlformats.org/officeDocument/2006/relationships/customXml" Target="../ink/ink30.xml"/><Relationship Id="rId59" Type="http://schemas.openxmlformats.org/officeDocument/2006/relationships/customXml" Target="../ink/ink37.xml"/><Relationship Id="rId67" Type="http://schemas.openxmlformats.org/officeDocument/2006/relationships/customXml" Target="../ink/ink41.xml"/><Relationship Id="rId20" Type="http://schemas.openxmlformats.org/officeDocument/2006/relationships/image" Target="../media/image42.png"/><Relationship Id="rId41" Type="http://schemas.openxmlformats.org/officeDocument/2006/relationships/customXml" Target="../ink/ink27.xml"/><Relationship Id="rId54" Type="http://schemas.openxmlformats.org/officeDocument/2006/relationships/image" Target="../media/image58.png"/><Relationship Id="rId62" Type="http://schemas.openxmlformats.org/officeDocument/2006/relationships/image" Target="../media/image62.png"/><Relationship Id="rId70" Type="http://schemas.openxmlformats.org/officeDocument/2006/relationships/image" Target="../media/image66.png"/><Relationship Id="rId75" Type="http://schemas.openxmlformats.org/officeDocument/2006/relationships/customXml" Target="../ink/ink45.xml"/><Relationship Id="rId83" Type="http://schemas.microsoft.com/office/2007/relationships/hdphoto" Target="../media/hdphoto2.wdp"/><Relationship Id="rId88" Type="http://schemas.openxmlformats.org/officeDocument/2006/relationships/image" Target="../media/image380.png"/><Relationship Id="rId1" Type="http://schemas.openxmlformats.org/officeDocument/2006/relationships/slideLayout" Target="../slideLayouts/slideLayout3.xml"/><Relationship Id="rId6" Type="http://schemas.openxmlformats.org/officeDocument/2006/relationships/image" Target="../media/image35.png"/><Relationship Id="rId15" Type="http://schemas.openxmlformats.org/officeDocument/2006/relationships/customXml" Target="../ink/ink14.xml"/><Relationship Id="rId23" Type="http://schemas.openxmlformats.org/officeDocument/2006/relationships/customXml" Target="../ink/ink18.xml"/><Relationship Id="rId28" Type="http://schemas.openxmlformats.org/officeDocument/2006/relationships/image" Target="../media/image46.png"/><Relationship Id="rId36" Type="http://schemas.openxmlformats.org/officeDocument/2006/relationships/image" Target="../media/image50.png"/><Relationship Id="rId49" Type="http://schemas.openxmlformats.org/officeDocument/2006/relationships/customXml" Target="../ink/ink32.xml"/><Relationship Id="rId57" Type="http://schemas.openxmlformats.org/officeDocument/2006/relationships/customXml" Target="../ink/ink36.xml"/><Relationship Id="rId10" Type="http://schemas.openxmlformats.org/officeDocument/2006/relationships/image" Target="../media/image37.png"/><Relationship Id="rId31" Type="http://schemas.openxmlformats.org/officeDocument/2006/relationships/customXml" Target="../ink/ink22.xml"/><Relationship Id="rId44" Type="http://schemas.openxmlformats.org/officeDocument/2006/relationships/image" Target="../media/image54.png"/><Relationship Id="rId52" Type="http://schemas.openxmlformats.org/officeDocument/2006/relationships/image" Target="../media/image57.png"/><Relationship Id="rId60" Type="http://schemas.openxmlformats.org/officeDocument/2006/relationships/image" Target="../media/image61.png"/><Relationship Id="rId65" Type="http://schemas.openxmlformats.org/officeDocument/2006/relationships/customXml" Target="../ink/ink40.xml"/><Relationship Id="rId73" Type="http://schemas.openxmlformats.org/officeDocument/2006/relationships/customXml" Target="../ink/ink44.xml"/><Relationship Id="rId78" Type="http://schemas.openxmlformats.org/officeDocument/2006/relationships/image" Target="../media/image70.png"/><Relationship Id="rId81" Type="http://schemas.openxmlformats.org/officeDocument/2006/relationships/image" Target="../media/image340.png"/><Relationship Id="rId86" Type="http://schemas.openxmlformats.org/officeDocument/2006/relationships/image" Target="../media/image360.png"/><Relationship Id="rId4" Type="http://schemas.openxmlformats.org/officeDocument/2006/relationships/image" Target="../media/image34.png"/><Relationship Id="rId9" Type="http://schemas.openxmlformats.org/officeDocument/2006/relationships/customXml" Target="../ink/ink11.xml"/><Relationship Id="rId13" Type="http://schemas.openxmlformats.org/officeDocument/2006/relationships/customXml" Target="../ink/ink13.xml"/><Relationship Id="rId18" Type="http://schemas.openxmlformats.org/officeDocument/2006/relationships/image" Target="../media/image41.png"/><Relationship Id="rId39" Type="http://schemas.openxmlformats.org/officeDocument/2006/relationships/customXml" Target="../ink/ink26.xml"/><Relationship Id="rId34" Type="http://schemas.openxmlformats.org/officeDocument/2006/relationships/image" Target="../media/image49.png"/><Relationship Id="rId50" Type="http://schemas.openxmlformats.org/officeDocument/2006/relationships/image" Target="../media/image56.png"/><Relationship Id="rId55" Type="http://schemas.openxmlformats.org/officeDocument/2006/relationships/customXml" Target="../ink/ink35.xml"/><Relationship Id="rId76" Type="http://schemas.openxmlformats.org/officeDocument/2006/relationships/image" Target="../media/image69.png"/><Relationship Id="rId7" Type="http://schemas.openxmlformats.org/officeDocument/2006/relationships/customXml" Target="../ink/ink10.xml"/><Relationship Id="rId71" Type="http://schemas.openxmlformats.org/officeDocument/2006/relationships/customXml" Target="../ink/ink43.xml"/><Relationship Id="rId2" Type="http://schemas.openxmlformats.org/officeDocument/2006/relationships/notesSlide" Target="../notesSlides/notesSlide10.xml"/><Relationship Id="rId29" Type="http://schemas.openxmlformats.org/officeDocument/2006/relationships/customXml" Target="../ink/ink21.xml"/><Relationship Id="rId24" Type="http://schemas.openxmlformats.org/officeDocument/2006/relationships/image" Target="../media/image44.png"/><Relationship Id="rId40" Type="http://schemas.openxmlformats.org/officeDocument/2006/relationships/image" Target="../media/image52.png"/><Relationship Id="rId45" Type="http://schemas.openxmlformats.org/officeDocument/2006/relationships/customXml" Target="../ink/ink29.xml"/><Relationship Id="rId66" Type="http://schemas.openxmlformats.org/officeDocument/2006/relationships/image" Target="../media/image64.png"/><Relationship Id="rId87" Type="http://schemas.openxmlformats.org/officeDocument/2006/relationships/image" Target="../media/image370.png"/><Relationship Id="rId61" Type="http://schemas.openxmlformats.org/officeDocument/2006/relationships/customXml" Target="../ink/ink38.xml"/><Relationship Id="rId82" Type="http://schemas.openxmlformats.org/officeDocument/2006/relationships/image" Target="../media/image12.png"/><Relationship Id="rId19" Type="http://schemas.openxmlformats.org/officeDocument/2006/relationships/customXml" Target="../ink/ink16.xml"/></Relationships>
</file>

<file path=ppt/slides/_rels/slide11.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6" Type="http://schemas.openxmlformats.org/officeDocument/2006/relationships/image" Target="../media/image80.png"/><Relationship Id="rId3" Type="http://schemas.openxmlformats.org/officeDocument/2006/relationships/image" Target="../media/image440.png"/><Relationship Id="rId34" Type="http://schemas.microsoft.com/office/2007/relationships/hdphoto" Target="../media/hdphoto3.wdp"/><Relationship Id="rId25" Type="http://schemas.openxmlformats.org/officeDocument/2006/relationships/image" Target="../media/image79.png"/><Relationship Id="rId33" Type="http://schemas.openxmlformats.org/officeDocument/2006/relationships/image" Target="../media/image84.png"/><Relationship Id="rId2" Type="http://schemas.openxmlformats.org/officeDocument/2006/relationships/notesSlide" Target="../notesSlides/notesSlide16.xml"/><Relationship Id="rId29" Type="http://schemas.openxmlformats.org/officeDocument/2006/relationships/customXml" Target="../ink/ink49.xml"/><Relationship Id="rId1" Type="http://schemas.openxmlformats.org/officeDocument/2006/relationships/slideLayout" Target="../slideLayouts/slideLayout3.xml"/><Relationship Id="rId6" Type="http://schemas.openxmlformats.org/officeDocument/2006/relationships/image" Target="../media/image77.png"/><Relationship Id="rId24" Type="http://schemas.openxmlformats.org/officeDocument/2006/relationships/image" Target="../media/image78.png"/><Relationship Id="rId32" Type="http://schemas.openxmlformats.org/officeDocument/2006/relationships/image" Target="../media/image83.png"/><Relationship Id="rId5" Type="http://schemas.microsoft.com/office/2007/relationships/hdphoto" Target="../media/hdphoto2.wdp"/><Relationship Id="rId23" Type="http://schemas.openxmlformats.org/officeDocument/2006/relationships/image" Target="../media/image510.png"/><Relationship Id="rId28" Type="http://schemas.openxmlformats.org/officeDocument/2006/relationships/image" Target="../media/image81.png"/><Relationship Id="rId36" Type="http://schemas.microsoft.com/office/2007/relationships/hdphoto" Target="../media/hdphoto4.wdp"/><Relationship Id="rId31" Type="http://schemas.openxmlformats.org/officeDocument/2006/relationships/customXml" Target="../ink/ink50.xml"/><Relationship Id="rId4" Type="http://schemas.openxmlformats.org/officeDocument/2006/relationships/image" Target="../media/image12.png"/><Relationship Id="rId27" Type="http://schemas.openxmlformats.org/officeDocument/2006/relationships/customXml" Target="../ink/ink48.xml"/><Relationship Id="rId30" Type="http://schemas.openxmlformats.org/officeDocument/2006/relationships/image" Target="../media/image82.png"/><Relationship Id="rId35" Type="http://schemas.openxmlformats.org/officeDocument/2006/relationships/image" Target="../media/image85.png"/></Relationships>
</file>

<file path=ppt/slides/_rels/slide1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86.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50.png"/><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00.png"/><Relationship Id="rId7" Type="http://schemas.openxmlformats.org/officeDocument/2006/relationships/image" Target="../media/image64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94.png"/><Relationship Id="rId11" Type="http://schemas.openxmlformats.org/officeDocument/2006/relationships/image" Target="../media/image680.png"/><Relationship Id="rId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92.png"/><Relationship Id="rId9" Type="http://schemas.openxmlformats.org/officeDocument/2006/relationships/image" Target="../media/image9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customXml" Target="../ink/ink2.xml"/><Relationship Id="rId5" Type="http://schemas.openxmlformats.org/officeDocument/2006/relationships/image" Target="../media/image2.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6.xml"/><Relationship Id="rId3"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notesSlide" Target="../notesSlides/notesSlide7.xml"/><Relationship Id="rId16"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customXml" Target="../ink/ink3.xml"/><Relationship Id="rId11" Type="http://schemas.openxmlformats.org/officeDocument/2006/relationships/customXml" Target="../ink/ink5.xml"/><Relationship Id="rId5" Type="http://schemas.openxmlformats.org/officeDocument/2006/relationships/image" Target="../media/image20.png"/><Relationship Id="rId15" Type="http://schemas.openxmlformats.org/officeDocument/2006/relationships/customXml" Target="../ink/ink7.xml"/><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customXml" Target="../ink/ink4.xml"/><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0.png"/><Relationship Id="rId5" Type="http://schemas.openxmlformats.org/officeDocument/2006/relationships/image" Target="../media/image31.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Volumetric Weak Supervision for Semantic Segmentation </a:t>
            </a:r>
            <a:endParaRPr dirty="0"/>
          </a:p>
        </p:txBody>
      </p:sp>
      <p:sp>
        <p:nvSpPr>
          <p:cNvPr id="55" name="Google Shape;55;p13"/>
          <p:cNvSpPr txBox="1">
            <a:spLocks noGrp="1"/>
          </p:cNvSpPr>
          <p:nvPr>
            <p:ph type="subTitle" idx="1"/>
          </p:nvPr>
        </p:nvSpPr>
        <p:spPr>
          <a:xfrm>
            <a:off x="311700" y="3138925"/>
            <a:ext cx="8520600" cy="1779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Sharhad Bashar</a:t>
            </a:r>
            <a:endParaRPr dirty="0"/>
          </a:p>
          <a:p>
            <a:pPr marL="0" lvl="0" indent="0" algn="ctr" rtl="0">
              <a:spcBef>
                <a:spcPts val="0"/>
              </a:spcBef>
              <a:spcAft>
                <a:spcPts val="0"/>
              </a:spcAft>
              <a:buNone/>
            </a:pPr>
            <a:r>
              <a:rPr lang="en" sz="1200" dirty="0"/>
              <a:t>Under the supervision of</a:t>
            </a:r>
            <a:endParaRPr sz="1200" dirty="0"/>
          </a:p>
          <a:p>
            <a:pPr marL="0" lvl="0" indent="0" algn="ctr" rtl="0">
              <a:spcBef>
                <a:spcPts val="0"/>
              </a:spcBef>
              <a:spcAft>
                <a:spcPts val="0"/>
              </a:spcAft>
              <a:buNone/>
            </a:pPr>
            <a:r>
              <a:rPr lang="en" dirty="0"/>
              <a:t>Dr. Olga Veksler</a:t>
            </a:r>
            <a:endParaRPr dirty="0"/>
          </a:p>
          <a:p>
            <a:pPr marL="0" lvl="0" indent="0" algn="ctr" rtl="0">
              <a:spcBef>
                <a:spcPts val="0"/>
              </a:spcBef>
              <a:spcAft>
                <a:spcPts val="0"/>
              </a:spcAft>
              <a:buNone/>
            </a:pPr>
            <a:endParaRPr dirty="0"/>
          </a:p>
        </p:txBody>
      </p:sp>
      <p:sp>
        <p:nvSpPr>
          <p:cNvPr id="2" name="Slide Number Placeholder 1">
            <a:extLst>
              <a:ext uri="{FF2B5EF4-FFF2-40B4-BE49-F238E27FC236}">
                <a16:creationId xmlns:a16="http://schemas.microsoft.com/office/drawing/2014/main" id="{1133F684-EBE1-F04C-8409-B1D5647C3E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4C598738-9487-1045-B880-333907B176A9}"/>
              </a:ext>
            </a:extLst>
          </p:cNvPr>
          <p:cNvGrpSpPr/>
          <p:nvPr/>
        </p:nvGrpSpPr>
        <p:grpSpPr>
          <a:xfrm>
            <a:off x="7309789" y="1115581"/>
            <a:ext cx="1029240" cy="790560"/>
            <a:chOff x="7309789" y="1115581"/>
            <a:chExt cx="1029240" cy="79056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71D38B00-653F-C542-B3EE-57DF56AAFF4E}"/>
                    </a:ext>
                  </a:extLst>
                </p14:cNvPr>
                <p14:cNvContentPartPr/>
                <p14:nvPr/>
              </p14:nvContentPartPr>
              <p14:xfrm>
                <a:off x="7405189" y="1472701"/>
                <a:ext cx="699120" cy="9360"/>
              </p14:xfrm>
            </p:contentPart>
          </mc:Choice>
          <mc:Fallback xmlns="">
            <p:pic>
              <p:nvPicPr>
                <p:cNvPr id="9" name="Ink 8">
                  <a:extLst>
                    <a:ext uri="{FF2B5EF4-FFF2-40B4-BE49-F238E27FC236}">
                      <a16:creationId xmlns:a16="http://schemas.microsoft.com/office/drawing/2014/main" id="{71D38B00-653F-C542-B3EE-57DF56AAFF4E}"/>
                    </a:ext>
                  </a:extLst>
                </p:cNvPr>
                <p:cNvPicPr/>
                <p:nvPr/>
              </p:nvPicPr>
              <p:blipFill>
                <a:blip r:embed="rId4"/>
                <a:stretch>
                  <a:fillRect/>
                </a:stretch>
              </p:blipFill>
              <p:spPr>
                <a:xfrm>
                  <a:off x="7342189" y="1409701"/>
                  <a:ext cx="82476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6E765FBE-D651-AA4C-BED2-BCC3F493BE92}"/>
                    </a:ext>
                  </a:extLst>
                </p14:cNvPr>
                <p14:cNvContentPartPr/>
                <p14:nvPr/>
              </p14:nvContentPartPr>
              <p14:xfrm>
                <a:off x="7888309" y="1213861"/>
                <a:ext cx="342000" cy="340920"/>
              </p14:xfrm>
            </p:contentPart>
          </mc:Choice>
          <mc:Fallback xmlns="">
            <p:pic>
              <p:nvPicPr>
                <p:cNvPr id="14" name="Ink 13">
                  <a:extLst>
                    <a:ext uri="{FF2B5EF4-FFF2-40B4-BE49-F238E27FC236}">
                      <a16:creationId xmlns:a16="http://schemas.microsoft.com/office/drawing/2014/main" id="{6E765FBE-D651-AA4C-BED2-BCC3F493BE92}"/>
                    </a:ext>
                  </a:extLst>
                </p:cNvPr>
                <p:cNvPicPr/>
                <p:nvPr/>
              </p:nvPicPr>
              <p:blipFill>
                <a:blip r:embed="rId6"/>
                <a:stretch>
                  <a:fillRect/>
                </a:stretch>
              </p:blipFill>
              <p:spPr>
                <a:xfrm>
                  <a:off x="7825309" y="1150861"/>
                  <a:ext cx="467640" cy="466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433C12B7-8D8E-6C42-87AD-26C739A5D1DF}"/>
                    </a:ext>
                  </a:extLst>
                </p14:cNvPr>
                <p14:cNvContentPartPr/>
                <p14:nvPr/>
              </p14:nvContentPartPr>
              <p14:xfrm>
                <a:off x="7401589" y="1547221"/>
                <a:ext cx="467280" cy="268560"/>
              </p14:xfrm>
            </p:contentPart>
          </mc:Choice>
          <mc:Fallback xmlns="">
            <p:pic>
              <p:nvPicPr>
                <p:cNvPr id="28" name="Ink 27">
                  <a:extLst>
                    <a:ext uri="{FF2B5EF4-FFF2-40B4-BE49-F238E27FC236}">
                      <a16:creationId xmlns:a16="http://schemas.microsoft.com/office/drawing/2014/main" id="{433C12B7-8D8E-6C42-87AD-26C739A5D1DF}"/>
                    </a:ext>
                  </a:extLst>
                </p:cNvPr>
                <p:cNvPicPr/>
                <p:nvPr/>
              </p:nvPicPr>
              <p:blipFill>
                <a:blip r:embed="rId8"/>
                <a:stretch>
                  <a:fillRect/>
                </a:stretch>
              </p:blipFill>
              <p:spPr>
                <a:xfrm>
                  <a:off x="7338949" y="1484581"/>
                  <a:ext cx="592920" cy="394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a:extLst>
                    <a:ext uri="{FF2B5EF4-FFF2-40B4-BE49-F238E27FC236}">
                      <a16:creationId xmlns:a16="http://schemas.microsoft.com/office/drawing/2014/main" id="{06F36E75-FED6-B244-9BBB-FFEEF1E41C9A}"/>
                    </a:ext>
                  </a:extLst>
                </p14:cNvPr>
                <p14:cNvContentPartPr/>
                <p14:nvPr/>
              </p14:nvContentPartPr>
              <p14:xfrm>
                <a:off x="7331389" y="1417981"/>
                <a:ext cx="360" cy="360"/>
              </p14:xfrm>
            </p:contentPart>
          </mc:Choice>
          <mc:Fallback xmlns="">
            <p:pic>
              <p:nvPicPr>
                <p:cNvPr id="33" name="Ink 32">
                  <a:extLst>
                    <a:ext uri="{FF2B5EF4-FFF2-40B4-BE49-F238E27FC236}">
                      <a16:creationId xmlns:a16="http://schemas.microsoft.com/office/drawing/2014/main" id="{06F36E75-FED6-B244-9BBB-FFEEF1E41C9A}"/>
                    </a:ext>
                  </a:extLst>
                </p:cNvPr>
                <p:cNvPicPr/>
                <p:nvPr/>
              </p:nvPicPr>
              <p:blipFill>
                <a:blip r:embed="rId10"/>
                <a:stretch>
                  <a:fillRect/>
                </a:stretch>
              </p:blipFill>
              <p:spPr>
                <a:xfrm>
                  <a:off x="7313389" y="139998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4" name="Ink 33">
                  <a:extLst>
                    <a:ext uri="{FF2B5EF4-FFF2-40B4-BE49-F238E27FC236}">
                      <a16:creationId xmlns:a16="http://schemas.microsoft.com/office/drawing/2014/main" id="{20F4E776-2DFA-5641-8C38-E955FFA09366}"/>
                    </a:ext>
                  </a:extLst>
                </p14:cNvPr>
                <p14:cNvContentPartPr/>
                <p14:nvPr/>
              </p14:nvContentPartPr>
              <p14:xfrm>
                <a:off x="7332469" y="1436341"/>
                <a:ext cx="263880" cy="445320"/>
              </p14:xfrm>
            </p:contentPart>
          </mc:Choice>
          <mc:Fallback xmlns="">
            <p:pic>
              <p:nvPicPr>
                <p:cNvPr id="34" name="Ink 33">
                  <a:extLst>
                    <a:ext uri="{FF2B5EF4-FFF2-40B4-BE49-F238E27FC236}">
                      <a16:creationId xmlns:a16="http://schemas.microsoft.com/office/drawing/2014/main" id="{20F4E776-2DFA-5641-8C38-E955FFA09366}"/>
                    </a:ext>
                  </a:extLst>
                </p:cNvPr>
                <p:cNvPicPr/>
                <p:nvPr/>
              </p:nvPicPr>
              <p:blipFill>
                <a:blip r:embed="rId12"/>
                <a:stretch>
                  <a:fillRect/>
                </a:stretch>
              </p:blipFill>
              <p:spPr>
                <a:xfrm>
                  <a:off x="7314469" y="1418701"/>
                  <a:ext cx="299520" cy="480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5" name="Ink 34">
                  <a:extLst>
                    <a:ext uri="{FF2B5EF4-FFF2-40B4-BE49-F238E27FC236}">
                      <a16:creationId xmlns:a16="http://schemas.microsoft.com/office/drawing/2014/main" id="{FC1CC2A5-7179-1943-8BE1-B585F724F1F9}"/>
                    </a:ext>
                  </a:extLst>
                </p14:cNvPr>
                <p14:cNvContentPartPr/>
                <p14:nvPr/>
              </p14:nvContentPartPr>
              <p14:xfrm>
                <a:off x="7932589" y="1591501"/>
                <a:ext cx="7560" cy="271800"/>
              </p14:xfrm>
            </p:contentPart>
          </mc:Choice>
          <mc:Fallback xmlns="">
            <p:pic>
              <p:nvPicPr>
                <p:cNvPr id="35" name="Ink 34">
                  <a:extLst>
                    <a:ext uri="{FF2B5EF4-FFF2-40B4-BE49-F238E27FC236}">
                      <a16:creationId xmlns:a16="http://schemas.microsoft.com/office/drawing/2014/main" id="{FC1CC2A5-7179-1943-8BE1-B585F724F1F9}"/>
                    </a:ext>
                  </a:extLst>
                </p:cNvPr>
                <p:cNvPicPr/>
                <p:nvPr/>
              </p:nvPicPr>
              <p:blipFill>
                <a:blip r:embed="rId14"/>
                <a:stretch>
                  <a:fillRect/>
                </a:stretch>
              </p:blipFill>
              <p:spPr>
                <a:xfrm>
                  <a:off x="7914589" y="1573501"/>
                  <a:ext cx="4320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6" name="Ink 35">
                  <a:extLst>
                    <a:ext uri="{FF2B5EF4-FFF2-40B4-BE49-F238E27FC236}">
                      <a16:creationId xmlns:a16="http://schemas.microsoft.com/office/drawing/2014/main" id="{BBFB092C-6DF1-C04F-82D1-228E74C2A9F5}"/>
                    </a:ext>
                  </a:extLst>
                </p14:cNvPr>
                <p14:cNvContentPartPr/>
                <p14:nvPr/>
              </p14:nvContentPartPr>
              <p14:xfrm>
                <a:off x="8010349" y="1141501"/>
                <a:ext cx="9360" cy="265320"/>
              </p14:xfrm>
            </p:contentPart>
          </mc:Choice>
          <mc:Fallback xmlns="">
            <p:pic>
              <p:nvPicPr>
                <p:cNvPr id="36" name="Ink 35">
                  <a:extLst>
                    <a:ext uri="{FF2B5EF4-FFF2-40B4-BE49-F238E27FC236}">
                      <a16:creationId xmlns:a16="http://schemas.microsoft.com/office/drawing/2014/main" id="{BBFB092C-6DF1-C04F-82D1-228E74C2A9F5}"/>
                    </a:ext>
                  </a:extLst>
                </p:cNvPr>
                <p:cNvPicPr/>
                <p:nvPr/>
              </p:nvPicPr>
              <p:blipFill>
                <a:blip r:embed="rId16"/>
                <a:stretch>
                  <a:fillRect/>
                </a:stretch>
              </p:blipFill>
              <p:spPr>
                <a:xfrm>
                  <a:off x="7992709" y="1123861"/>
                  <a:ext cx="4500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7" name="Ink 36">
                  <a:extLst>
                    <a:ext uri="{FF2B5EF4-FFF2-40B4-BE49-F238E27FC236}">
                      <a16:creationId xmlns:a16="http://schemas.microsoft.com/office/drawing/2014/main" id="{F9F3018A-B1B4-A946-B91F-BA494E50A8C7}"/>
                    </a:ext>
                  </a:extLst>
                </p14:cNvPr>
                <p14:cNvContentPartPr/>
                <p14:nvPr/>
              </p14:nvContentPartPr>
              <p14:xfrm>
                <a:off x="8022589" y="1148701"/>
                <a:ext cx="218520" cy="8280"/>
              </p14:xfrm>
            </p:contentPart>
          </mc:Choice>
          <mc:Fallback xmlns="">
            <p:pic>
              <p:nvPicPr>
                <p:cNvPr id="37" name="Ink 36">
                  <a:extLst>
                    <a:ext uri="{FF2B5EF4-FFF2-40B4-BE49-F238E27FC236}">
                      <a16:creationId xmlns:a16="http://schemas.microsoft.com/office/drawing/2014/main" id="{F9F3018A-B1B4-A946-B91F-BA494E50A8C7}"/>
                    </a:ext>
                  </a:extLst>
                </p:cNvPr>
                <p:cNvPicPr/>
                <p:nvPr/>
              </p:nvPicPr>
              <p:blipFill>
                <a:blip r:embed="rId18"/>
                <a:stretch>
                  <a:fillRect/>
                </a:stretch>
              </p:blipFill>
              <p:spPr>
                <a:xfrm>
                  <a:off x="8004949" y="1130701"/>
                  <a:ext cx="25416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8" name="Ink 37">
                  <a:extLst>
                    <a:ext uri="{FF2B5EF4-FFF2-40B4-BE49-F238E27FC236}">
                      <a16:creationId xmlns:a16="http://schemas.microsoft.com/office/drawing/2014/main" id="{23BAAACD-EFB9-404C-B008-FA5B4BE88679}"/>
                    </a:ext>
                  </a:extLst>
                </p14:cNvPr>
                <p14:cNvContentPartPr/>
                <p14:nvPr/>
              </p14:nvContentPartPr>
              <p14:xfrm>
                <a:off x="8236069" y="1148701"/>
                <a:ext cx="84600" cy="438840"/>
              </p14:xfrm>
            </p:contentPart>
          </mc:Choice>
          <mc:Fallback xmlns="">
            <p:pic>
              <p:nvPicPr>
                <p:cNvPr id="38" name="Ink 37">
                  <a:extLst>
                    <a:ext uri="{FF2B5EF4-FFF2-40B4-BE49-F238E27FC236}">
                      <a16:creationId xmlns:a16="http://schemas.microsoft.com/office/drawing/2014/main" id="{23BAAACD-EFB9-404C-B008-FA5B4BE88679}"/>
                    </a:ext>
                  </a:extLst>
                </p:cNvPr>
                <p:cNvPicPr/>
                <p:nvPr/>
              </p:nvPicPr>
              <p:blipFill>
                <a:blip r:embed="rId20"/>
                <a:stretch>
                  <a:fillRect/>
                </a:stretch>
              </p:blipFill>
              <p:spPr>
                <a:xfrm>
                  <a:off x="8218069" y="1130701"/>
                  <a:ext cx="120240" cy="4744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9" name="Ink 38">
                  <a:extLst>
                    <a:ext uri="{FF2B5EF4-FFF2-40B4-BE49-F238E27FC236}">
                      <a16:creationId xmlns:a16="http://schemas.microsoft.com/office/drawing/2014/main" id="{F6A4BB64-38AC-1040-8E1B-4C12C4F9E682}"/>
                    </a:ext>
                  </a:extLst>
                </p14:cNvPr>
                <p14:cNvContentPartPr/>
                <p14:nvPr/>
              </p14:nvContentPartPr>
              <p14:xfrm>
                <a:off x="7825669" y="1579261"/>
                <a:ext cx="126720" cy="295560"/>
              </p14:xfrm>
            </p:contentPart>
          </mc:Choice>
          <mc:Fallback xmlns="">
            <p:pic>
              <p:nvPicPr>
                <p:cNvPr id="39" name="Ink 38">
                  <a:extLst>
                    <a:ext uri="{FF2B5EF4-FFF2-40B4-BE49-F238E27FC236}">
                      <a16:creationId xmlns:a16="http://schemas.microsoft.com/office/drawing/2014/main" id="{F6A4BB64-38AC-1040-8E1B-4C12C4F9E682}"/>
                    </a:ext>
                  </a:extLst>
                </p:cNvPr>
                <p:cNvPicPr/>
                <p:nvPr/>
              </p:nvPicPr>
              <p:blipFill>
                <a:blip r:embed="rId22"/>
                <a:stretch>
                  <a:fillRect/>
                </a:stretch>
              </p:blipFill>
              <p:spPr>
                <a:xfrm>
                  <a:off x="7808029" y="1561621"/>
                  <a:ext cx="162360"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4" name="Ink 63">
                  <a:extLst>
                    <a:ext uri="{FF2B5EF4-FFF2-40B4-BE49-F238E27FC236}">
                      <a16:creationId xmlns:a16="http://schemas.microsoft.com/office/drawing/2014/main" id="{F26F5094-08A9-0741-A410-871DB6C1DFBC}"/>
                    </a:ext>
                  </a:extLst>
                </p14:cNvPr>
                <p14:cNvContentPartPr/>
                <p14:nvPr/>
              </p14:nvContentPartPr>
              <p14:xfrm>
                <a:off x="7333549" y="1407901"/>
                <a:ext cx="714600" cy="6840"/>
              </p14:xfrm>
            </p:contentPart>
          </mc:Choice>
          <mc:Fallback xmlns="">
            <p:pic>
              <p:nvPicPr>
                <p:cNvPr id="64" name="Ink 63">
                  <a:extLst>
                    <a:ext uri="{FF2B5EF4-FFF2-40B4-BE49-F238E27FC236}">
                      <a16:creationId xmlns:a16="http://schemas.microsoft.com/office/drawing/2014/main" id="{F26F5094-08A9-0741-A410-871DB6C1DFBC}"/>
                    </a:ext>
                  </a:extLst>
                </p:cNvPr>
                <p:cNvPicPr/>
                <p:nvPr/>
              </p:nvPicPr>
              <p:blipFill>
                <a:blip r:embed="rId24"/>
                <a:stretch>
                  <a:fillRect/>
                </a:stretch>
              </p:blipFill>
              <p:spPr>
                <a:xfrm>
                  <a:off x="7315909" y="1389901"/>
                  <a:ext cx="75024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1" name="Ink 80">
                  <a:extLst>
                    <a:ext uri="{FF2B5EF4-FFF2-40B4-BE49-F238E27FC236}">
                      <a16:creationId xmlns:a16="http://schemas.microsoft.com/office/drawing/2014/main" id="{2ABF8C8E-CB13-104F-8AC4-417B098D55E0}"/>
                    </a:ext>
                  </a:extLst>
                </p14:cNvPr>
                <p14:cNvContentPartPr/>
                <p14:nvPr/>
              </p14:nvContentPartPr>
              <p14:xfrm>
                <a:off x="8059669" y="1606261"/>
                <a:ext cx="253800" cy="2160"/>
              </p14:xfrm>
            </p:contentPart>
          </mc:Choice>
          <mc:Fallback xmlns="">
            <p:pic>
              <p:nvPicPr>
                <p:cNvPr id="81" name="Ink 80">
                  <a:extLst>
                    <a:ext uri="{FF2B5EF4-FFF2-40B4-BE49-F238E27FC236}">
                      <a16:creationId xmlns:a16="http://schemas.microsoft.com/office/drawing/2014/main" id="{2ABF8C8E-CB13-104F-8AC4-417B098D55E0}"/>
                    </a:ext>
                  </a:extLst>
                </p:cNvPr>
                <p:cNvPicPr/>
                <p:nvPr/>
              </p:nvPicPr>
              <p:blipFill>
                <a:blip r:embed="rId26"/>
                <a:stretch>
                  <a:fillRect/>
                </a:stretch>
              </p:blipFill>
              <p:spPr>
                <a:xfrm>
                  <a:off x="8041669" y="1588621"/>
                  <a:ext cx="28944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4" name="Ink 83">
                  <a:extLst>
                    <a:ext uri="{FF2B5EF4-FFF2-40B4-BE49-F238E27FC236}">
                      <a16:creationId xmlns:a16="http://schemas.microsoft.com/office/drawing/2014/main" id="{788090EF-E4B2-3144-8D20-2CC15E3B9C22}"/>
                    </a:ext>
                  </a:extLst>
                </p14:cNvPr>
                <p14:cNvContentPartPr/>
                <p14:nvPr/>
              </p14:nvContentPartPr>
              <p14:xfrm>
                <a:off x="8307709" y="1511941"/>
                <a:ext cx="8280" cy="95040"/>
              </p14:xfrm>
            </p:contentPart>
          </mc:Choice>
          <mc:Fallback xmlns="">
            <p:pic>
              <p:nvPicPr>
                <p:cNvPr id="84" name="Ink 83">
                  <a:extLst>
                    <a:ext uri="{FF2B5EF4-FFF2-40B4-BE49-F238E27FC236}">
                      <a16:creationId xmlns:a16="http://schemas.microsoft.com/office/drawing/2014/main" id="{788090EF-E4B2-3144-8D20-2CC15E3B9C22}"/>
                    </a:ext>
                  </a:extLst>
                </p:cNvPr>
                <p:cNvPicPr/>
                <p:nvPr/>
              </p:nvPicPr>
              <p:blipFill>
                <a:blip r:embed="rId28"/>
                <a:stretch>
                  <a:fillRect/>
                </a:stretch>
              </p:blipFill>
              <p:spPr>
                <a:xfrm>
                  <a:off x="8289709" y="1494301"/>
                  <a:ext cx="4392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5" name="Ink 84">
                  <a:extLst>
                    <a:ext uri="{FF2B5EF4-FFF2-40B4-BE49-F238E27FC236}">
                      <a16:creationId xmlns:a16="http://schemas.microsoft.com/office/drawing/2014/main" id="{E643CE8E-7557-CB48-A77C-8FF2F130751D}"/>
                    </a:ext>
                  </a:extLst>
                </p14:cNvPr>
                <p14:cNvContentPartPr/>
                <p14:nvPr/>
              </p14:nvContentPartPr>
              <p14:xfrm>
                <a:off x="7653229" y="1868341"/>
                <a:ext cx="149400" cy="7920"/>
              </p14:xfrm>
            </p:contentPart>
          </mc:Choice>
          <mc:Fallback xmlns="">
            <p:pic>
              <p:nvPicPr>
                <p:cNvPr id="85" name="Ink 84">
                  <a:extLst>
                    <a:ext uri="{FF2B5EF4-FFF2-40B4-BE49-F238E27FC236}">
                      <a16:creationId xmlns:a16="http://schemas.microsoft.com/office/drawing/2014/main" id="{E643CE8E-7557-CB48-A77C-8FF2F130751D}"/>
                    </a:ext>
                  </a:extLst>
                </p:cNvPr>
                <p:cNvPicPr/>
                <p:nvPr/>
              </p:nvPicPr>
              <p:blipFill>
                <a:blip r:embed="rId30"/>
                <a:stretch>
                  <a:fillRect/>
                </a:stretch>
              </p:blipFill>
              <p:spPr>
                <a:xfrm>
                  <a:off x="7635589" y="1850701"/>
                  <a:ext cx="18504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6" name="Ink 85">
                  <a:extLst>
                    <a:ext uri="{FF2B5EF4-FFF2-40B4-BE49-F238E27FC236}">
                      <a16:creationId xmlns:a16="http://schemas.microsoft.com/office/drawing/2014/main" id="{5CF32FD3-84D9-1848-B603-8F452BB7DB89}"/>
                    </a:ext>
                  </a:extLst>
                </p14:cNvPr>
                <p14:cNvContentPartPr/>
                <p14:nvPr/>
              </p14:nvContentPartPr>
              <p14:xfrm>
                <a:off x="7926109" y="1529581"/>
                <a:ext cx="26280" cy="348840"/>
              </p14:xfrm>
            </p:contentPart>
          </mc:Choice>
          <mc:Fallback xmlns="">
            <p:pic>
              <p:nvPicPr>
                <p:cNvPr id="86" name="Ink 85">
                  <a:extLst>
                    <a:ext uri="{FF2B5EF4-FFF2-40B4-BE49-F238E27FC236}">
                      <a16:creationId xmlns:a16="http://schemas.microsoft.com/office/drawing/2014/main" id="{5CF32FD3-84D9-1848-B603-8F452BB7DB89}"/>
                    </a:ext>
                  </a:extLst>
                </p:cNvPr>
                <p:cNvPicPr/>
                <p:nvPr/>
              </p:nvPicPr>
              <p:blipFill>
                <a:blip r:embed="rId32"/>
                <a:stretch>
                  <a:fillRect/>
                </a:stretch>
              </p:blipFill>
              <p:spPr>
                <a:xfrm>
                  <a:off x="7908109" y="1511581"/>
                  <a:ext cx="6192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7" name="Ink 86">
                  <a:extLst>
                    <a:ext uri="{FF2B5EF4-FFF2-40B4-BE49-F238E27FC236}">
                      <a16:creationId xmlns:a16="http://schemas.microsoft.com/office/drawing/2014/main" id="{4E340339-05E6-0447-A4A8-6569659D909E}"/>
                    </a:ext>
                  </a:extLst>
                </p14:cNvPr>
                <p14:cNvContentPartPr/>
                <p14:nvPr/>
              </p14:nvContentPartPr>
              <p14:xfrm>
                <a:off x="8302669" y="1143301"/>
                <a:ext cx="20520" cy="234000"/>
              </p14:xfrm>
            </p:contentPart>
          </mc:Choice>
          <mc:Fallback xmlns="">
            <p:pic>
              <p:nvPicPr>
                <p:cNvPr id="87" name="Ink 86">
                  <a:extLst>
                    <a:ext uri="{FF2B5EF4-FFF2-40B4-BE49-F238E27FC236}">
                      <a16:creationId xmlns:a16="http://schemas.microsoft.com/office/drawing/2014/main" id="{4E340339-05E6-0447-A4A8-6569659D909E}"/>
                    </a:ext>
                  </a:extLst>
                </p:cNvPr>
                <p:cNvPicPr/>
                <p:nvPr/>
              </p:nvPicPr>
              <p:blipFill>
                <a:blip r:embed="rId34"/>
                <a:stretch>
                  <a:fillRect/>
                </a:stretch>
              </p:blipFill>
              <p:spPr>
                <a:xfrm>
                  <a:off x="8285029" y="1125661"/>
                  <a:ext cx="5616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8" name="Ink 87">
                  <a:extLst>
                    <a:ext uri="{FF2B5EF4-FFF2-40B4-BE49-F238E27FC236}">
                      <a16:creationId xmlns:a16="http://schemas.microsoft.com/office/drawing/2014/main" id="{C6C071BF-6D53-2642-875B-AA7E961BBFCE}"/>
                    </a:ext>
                  </a:extLst>
                </p14:cNvPr>
                <p14:cNvContentPartPr/>
                <p14:nvPr/>
              </p14:nvContentPartPr>
              <p14:xfrm>
                <a:off x="8002429" y="1137181"/>
                <a:ext cx="6120" cy="169560"/>
              </p14:xfrm>
            </p:contentPart>
          </mc:Choice>
          <mc:Fallback xmlns="">
            <p:pic>
              <p:nvPicPr>
                <p:cNvPr id="88" name="Ink 87">
                  <a:extLst>
                    <a:ext uri="{FF2B5EF4-FFF2-40B4-BE49-F238E27FC236}">
                      <a16:creationId xmlns:a16="http://schemas.microsoft.com/office/drawing/2014/main" id="{C6C071BF-6D53-2642-875B-AA7E961BBFCE}"/>
                    </a:ext>
                  </a:extLst>
                </p:cNvPr>
                <p:cNvPicPr/>
                <p:nvPr/>
              </p:nvPicPr>
              <p:blipFill>
                <a:blip r:embed="rId36"/>
                <a:stretch>
                  <a:fillRect/>
                </a:stretch>
              </p:blipFill>
              <p:spPr>
                <a:xfrm>
                  <a:off x="7984429" y="1119541"/>
                  <a:ext cx="4176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9" name="Ink 88">
                  <a:extLst>
                    <a:ext uri="{FF2B5EF4-FFF2-40B4-BE49-F238E27FC236}">
                      <a16:creationId xmlns:a16="http://schemas.microsoft.com/office/drawing/2014/main" id="{16385A2F-07D3-F24C-9BF3-81F16BC56AAF}"/>
                    </a:ext>
                  </a:extLst>
                </p14:cNvPr>
                <p14:cNvContentPartPr/>
                <p14:nvPr/>
              </p14:nvContentPartPr>
              <p14:xfrm>
                <a:off x="8005669" y="1321861"/>
                <a:ext cx="360" cy="130680"/>
              </p14:xfrm>
            </p:contentPart>
          </mc:Choice>
          <mc:Fallback xmlns="">
            <p:pic>
              <p:nvPicPr>
                <p:cNvPr id="89" name="Ink 88">
                  <a:extLst>
                    <a:ext uri="{FF2B5EF4-FFF2-40B4-BE49-F238E27FC236}">
                      <a16:creationId xmlns:a16="http://schemas.microsoft.com/office/drawing/2014/main" id="{16385A2F-07D3-F24C-9BF3-81F16BC56AAF}"/>
                    </a:ext>
                  </a:extLst>
                </p:cNvPr>
                <p:cNvPicPr/>
                <p:nvPr/>
              </p:nvPicPr>
              <p:blipFill>
                <a:blip r:embed="rId38"/>
                <a:stretch>
                  <a:fillRect/>
                </a:stretch>
              </p:blipFill>
              <p:spPr>
                <a:xfrm>
                  <a:off x="7987669" y="1303861"/>
                  <a:ext cx="3600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0" name="Ink 89">
                  <a:extLst>
                    <a:ext uri="{FF2B5EF4-FFF2-40B4-BE49-F238E27FC236}">
                      <a16:creationId xmlns:a16="http://schemas.microsoft.com/office/drawing/2014/main" id="{A3FDD44E-F917-8044-B6A5-710916891743}"/>
                    </a:ext>
                  </a:extLst>
                </p14:cNvPr>
                <p14:cNvContentPartPr/>
                <p14:nvPr/>
              </p14:nvContentPartPr>
              <p14:xfrm>
                <a:off x="8009629" y="1138261"/>
                <a:ext cx="310320" cy="4320"/>
              </p14:xfrm>
            </p:contentPart>
          </mc:Choice>
          <mc:Fallback xmlns="">
            <p:pic>
              <p:nvPicPr>
                <p:cNvPr id="90" name="Ink 89">
                  <a:extLst>
                    <a:ext uri="{FF2B5EF4-FFF2-40B4-BE49-F238E27FC236}">
                      <a16:creationId xmlns:a16="http://schemas.microsoft.com/office/drawing/2014/main" id="{A3FDD44E-F917-8044-B6A5-710916891743}"/>
                    </a:ext>
                  </a:extLst>
                </p:cNvPr>
                <p:cNvPicPr/>
                <p:nvPr/>
              </p:nvPicPr>
              <p:blipFill>
                <a:blip r:embed="rId40"/>
                <a:stretch>
                  <a:fillRect/>
                </a:stretch>
              </p:blipFill>
              <p:spPr>
                <a:xfrm>
                  <a:off x="7991989" y="1120261"/>
                  <a:ext cx="34596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Ink 90">
                  <a:extLst>
                    <a:ext uri="{FF2B5EF4-FFF2-40B4-BE49-F238E27FC236}">
                      <a16:creationId xmlns:a16="http://schemas.microsoft.com/office/drawing/2014/main" id="{EB90A641-3A39-6441-970F-589300B39EAD}"/>
                    </a:ext>
                  </a:extLst>
                </p14:cNvPr>
                <p14:cNvContentPartPr/>
                <p14:nvPr/>
              </p14:nvContentPartPr>
              <p14:xfrm>
                <a:off x="7330309" y="1432381"/>
                <a:ext cx="2160" cy="450000"/>
              </p14:xfrm>
            </p:contentPart>
          </mc:Choice>
          <mc:Fallback xmlns="">
            <p:pic>
              <p:nvPicPr>
                <p:cNvPr id="91" name="Ink 90">
                  <a:extLst>
                    <a:ext uri="{FF2B5EF4-FFF2-40B4-BE49-F238E27FC236}">
                      <a16:creationId xmlns:a16="http://schemas.microsoft.com/office/drawing/2014/main" id="{EB90A641-3A39-6441-970F-589300B39EAD}"/>
                    </a:ext>
                  </a:extLst>
                </p:cNvPr>
                <p:cNvPicPr/>
                <p:nvPr/>
              </p:nvPicPr>
              <p:blipFill>
                <a:blip r:embed="rId42"/>
                <a:stretch>
                  <a:fillRect/>
                </a:stretch>
              </p:blipFill>
              <p:spPr>
                <a:xfrm>
                  <a:off x="7312309" y="1414741"/>
                  <a:ext cx="37800" cy="4856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Ink 91">
                  <a:extLst>
                    <a:ext uri="{FF2B5EF4-FFF2-40B4-BE49-F238E27FC236}">
                      <a16:creationId xmlns:a16="http://schemas.microsoft.com/office/drawing/2014/main" id="{DFEBA7CE-84F0-704C-9D5F-21D817725751}"/>
                    </a:ext>
                  </a:extLst>
                </p14:cNvPr>
                <p14:cNvContentPartPr/>
                <p14:nvPr/>
              </p14:nvContentPartPr>
              <p14:xfrm>
                <a:off x="7666549" y="1789861"/>
                <a:ext cx="291240" cy="94680"/>
              </p14:xfrm>
            </p:contentPart>
          </mc:Choice>
          <mc:Fallback xmlns="">
            <p:pic>
              <p:nvPicPr>
                <p:cNvPr id="92" name="Ink 91">
                  <a:extLst>
                    <a:ext uri="{FF2B5EF4-FFF2-40B4-BE49-F238E27FC236}">
                      <a16:creationId xmlns:a16="http://schemas.microsoft.com/office/drawing/2014/main" id="{DFEBA7CE-84F0-704C-9D5F-21D817725751}"/>
                    </a:ext>
                  </a:extLst>
                </p:cNvPr>
                <p:cNvPicPr/>
                <p:nvPr/>
              </p:nvPicPr>
              <p:blipFill>
                <a:blip r:embed="rId44"/>
                <a:stretch>
                  <a:fillRect/>
                </a:stretch>
              </p:blipFill>
              <p:spPr>
                <a:xfrm>
                  <a:off x="7648909" y="1771861"/>
                  <a:ext cx="32688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Ink 92">
                  <a:extLst>
                    <a:ext uri="{FF2B5EF4-FFF2-40B4-BE49-F238E27FC236}">
                      <a16:creationId xmlns:a16="http://schemas.microsoft.com/office/drawing/2014/main" id="{8CDA6B24-91CB-4446-9F28-0BFD1BE3DEFF}"/>
                    </a:ext>
                  </a:extLst>
                </p14:cNvPr>
                <p14:cNvContentPartPr/>
                <p14:nvPr/>
              </p14:nvContentPartPr>
              <p14:xfrm>
                <a:off x="7350109" y="1874821"/>
                <a:ext cx="360" cy="360"/>
              </p14:xfrm>
            </p:contentPart>
          </mc:Choice>
          <mc:Fallback xmlns="">
            <p:pic>
              <p:nvPicPr>
                <p:cNvPr id="93" name="Ink 92">
                  <a:extLst>
                    <a:ext uri="{FF2B5EF4-FFF2-40B4-BE49-F238E27FC236}">
                      <a16:creationId xmlns:a16="http://schemas.microsoft.com/office/drawing/2014/main" id="{8CDA6B24-91CB-4446-9F28-0BFD1BE3DEFF}"/>
                    </a:ext>
                  </a:extLst>
                </p:cNvPr>
                <p:cNvPicPr/>
                <p:nvPr/>
              </p:nvPicPr>
              <p:blipFill>
                <a:blip r:embed="rId10"/>
                <a:stretch>
                  <a:fillRect/>
                </a:stretch>
              </p:blipFill>
              <p:spPr>
                <a:xfrm>
                  <a:off x="7332109" y="185718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94" name="Ink 93">
                  <a:extLst>
                    <a:ext uri="{FF2B5EF4-FFF2-40B4-BE49-F238E27FC236}">
                      <a16:creationId xmlns:a16="http://schemas.microsoft.com/office/drawing/2014/main" id="{56A15DEE-DF76-3045-91E0-FD05663F97EB}"/>
                    </a:ext>
                  </a:extLst>
                </p14:cNvPr>
                <p14:cNvContentPartPr/>
                <p14:nvPr/>
              </p14:nvContentPartPr>
              <p14:xfrm>
                <a:off x="7344349" y="1882021"/>
                <a:ext cx="360" cy="360"/>
              </p14:xfrm>
            </p:contentPart>
          </mc:Choice>
          <mc:Fallback xmlns="">
            <p:pic>
              <p:nvPicPr>
                <p:cNvPr id="94" name="Ink 93">
                  <a:extLst>
                    <a:ext uri="{FF2B5EF4-FFF2-40B4-BE49-F238E27FC236}">
                      <a16:creationId xmlns:a16="http://schemas.microsoft.com/office/drawing/2014/main" id="{56A15DEE-DF76-3045-91E0-FD05663F97EB}"/>
                    </a:ext>
                  </a:extLst>
                </p:cNvPr>
                <p:cNvPicPr/>
                <p:nvPr/>
              </p:nvPicPr>
              <p:blipFill>
                <a:blip r:embed="rId10"/>
                <a:stretch>
                  <a:fillRect/>
                </a:stretch>
              </p:blipFill>
              <p:spPr>
                <a:xfrm>
                  <a:off x="7326709" y="186438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5" name="Ink 94">
                  <a:extLst>
                    <a:ext uri="{FF2B5EF4-FFF2-40B4-BE49-F238E27FC236}">
                      <a16:creationId xmlns:a16="http://schemas.microsoft.com/office/drawing/2014/main" id="{79776449-D9AB-CD46-B039-29E5B48623AA}"/>
                    </a:ext>
                  </a:extLst>
                </p14:cNvPr>
                <p14:cNvContentPartPr/>
                <p14:nvPr/>
              </p14:nvContentPartPr>
              <p14:xfrm>
                <a:off x="7325629" y="1587541"/>
                <a:ext cx="7920" cy="177120"/>
              </p14:xfrm>
            </p:contentPart>
          </mc:Choice>
          <mc:Fallback xmlns="">
            <p:pic>
              <p:nvPicPr>
                <p:cNvPr id="95" name="Ink 94">
                  <a:extLst>
                    <a:ext uri="{FF2B5EF4-FFF2-40B4-BE49-F238E27FC236}">
                      <a16:creationId xmlns:a16="http://schemas.microsoft.com/office/drawing/2014/main" id="{79776449-D9AB-CD46-B039-29E5B48623AA}"/>
                    </a:ext>
                  </a:extLst>
                </p:cNvPr>
                <p:cNvPicPr/>
                <p:nvPr/>
              </p:nvPicPr>
              <p:blipFill>
                <a:blip r:embed="rId48"/>
                <a:stretch>
                  <a:fillRect/>
                </a:stretch>
              </p:blipFill>
              <p:spPr>
                <a:xfrm>
                  <a:off x="7307629" y="1569901"/>
                  <a:ext cx="4356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6" name="Ink 95">
                  <a:extLst>
                    <a:ext uri="{FF2B5EF4-FFF2-40B4-BE49-F238E27FC236}">
                      <a16:creationId xmlns:a16="http://schemas.microsoft.com/office/drawing/2014/main" id="{12EF974B-6EC9-4B42-BF57-D04D6ACE504E}"/>
                    </a:ext>
                  </a:extLst>
                </p14:cNvPr>
                <p14:cNvContentPartPr/>
                <p14:nvPr/>
              </p14:nvContentPartPr>
              <p14:xfrm>
                <a:off x="7326349" y="1416901"/>
                <a:ext cx="5400" cy="217080"/>
              </p14:xfrm>
            </p:contentPart>
          </mc:Choice>
          <mc:Fallback xmlns="">
            <p:pic>
              <p:nvPicPr>
                <p:cNvPr id="96" name="Ink 95">
                  <a:extLst>
                    <a:ext uri="{FF2B5EF4-FFF2-40B4-BE49-F238E27FC236}">
                      <a16:creationId xmlns:a16="http://schemas.microsoft.com/office/drawing/2014/main" id="{12EF974B-6EC9-4B42-BF57-D04D6ACE504E}"/>
                    </a:ext>
                  </a:extLst>
                </p:cNvPr>
                <p:cNvPicPr/>
                <p:nvPr/>
              </p:nvPicPr>
              <p:blipFill>
                <a:blip r:embed="rId50"/>
                <a:stretch>
                  <a:fillRect/>
                </a:stretch>
              </p:blipFill>
              <p:spPr>
                <a:xfrm>
                  <a:off x="7308349" y="1398901"/>
                  <a:ext cx="4104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0" name="Ink 99">
                  <a:extLst>
                    <a:ext uri="{FF2B5EF4-FFF2-40B4-BE49-F238E27FC236}">
                      <a16:creationId xmlns:a16="http://schemas.microsoft.com/office/drawing/2014/main" id="{1E31EFFA-8BC5-8F41-ACFA-04B37F5310BA}"/>
                    </a:ext>
                  </a:extLst>
                </p14:cNvPr>
                <p14:cNvContentPartPr/>
                <p14:nvPr/>
              </p14:nvContentPartPr>
              <p14:xfrm>
                <a:off x="7309789" y="1388461"/>
                <a:ext cx="205920" cy="6480"/>
              </p14:xfrm>
            </p:contentPart>
          </mc:Choice>
          <mc:Fallback xmlns="">
            <p:pic>
              <p:nvPicPr>
                <p:cNvPr id="100" name="Ink 99">
                  <a:extLst>
                    <a:ext uri="{FF2B5EF4-FFF2-40B4-BE49-F238E27FC236}">
                      <a16:creationId xmlns:a16="http://schemas.microsoft.com/office/drawing/2014/main" id="{1E31EFFA-8BC5-8F41-ACFA-04B37F5310BA}"/>
                    </a:ext>
                  </a:extLst>
                </p:cNvPr>
                <p:cNvPicPr/>
                <p:nvPr/>
              </p:nvPicPr>
              <p:blipFill>
                <a:blip r:embed="rId52"/>
                <a:stretch>
                  <a:fillRect/>
                </a:stretch>
              </p:blipFill>
              <p:spPr>
                <a:xfrm>
                  <a:off x="7305469" y="1384141"/>
                  <a:ext cx="214560" cy="151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2" name="Ink 101">
                  <a:extLst>
                    <a:ext uri="{FF2B5EF4-FFF2-40B4-BE49-F238E27FC236}">
                      <a16:creationId xmlns:a16="http://schemas.microsoft.com/office/drawing/2014/main" id="{2EF01528-8330-454C-AF1B-2D6D1AFC4B07}"/>
                    </a:ext>
                  </a:extLst>
                </p14:cNvPr>
                <p14:cNvContentPartPr/>
                <p14:nvPr/>
              </p14:nvContentPartPr>
              <p14:xfrm>
                <a:off x="7311589" y="1851781"/>
                <a:ext cx="4320" cy="54360"/>
              </p14:xfrm>
            </p:contentPart>
          </mc:Choice>
          <mc:Fallback xmlns="">
            <p:pic>
              <p:nvPicPr>
                <p:cNvPr id="102" name="Ink 101">
                  <a:extLst>
                    <a:ext uri="{FF2B5EF4-FFF2-40B4-BE49-F238E27FC236}">
                      <a16:creationId xmlns:a16="http://schemas.microsoft.com/office/drawing/2014/main" id="{2EF01528-8330-454C-AF1B-2D6D1AFC4B07}"/>
                    </a:ext>
                  </a:extLst>
                </p:cNvPr>
                <p:cNvPicPr/>
                <p:nvPr/>
              </p:nvPicPr>
              <p:blipFill>
                <a:blip r:embed="rId54"/>
                <a:stretch>
                  <a:fillRect/>
                </a:stretch>
              </p:blipFill>
              <p:spPr>
                <a:xfrm>
                  <a:off x="7307269" y="1847461"/>
                  <a:ext cx="12960" cy="63000"/>
                </a:xfrm>
                <a:prstGeom prst="rect">
                  <a:avLst/>
                </a:prstGeom>
              </p:spPr>
            </p:pic>
          </mc:Fallback>
        </mc:AlternateContent>
        <p:grpSp>
          <p:nvGrpSpPr>
            <p:cNvPr id="106" name="Group 105">
              <a:extLst>
                <a:ext uri="{FF2B5EF4-FFF2-40B4-BE49-F238E27FC236}">
                  <a16:creationId xmlns:a16="http://schemas.microsoft.com/office/drawing/2014/main" id="{71F93F93-156E-F045-B318-318C02397F1C}"/>
                </a:ext>
              </a:extLst>
            </p:cNvPr>
            <p:cNvGrpSpPr/>
            <p:nvPr/>
          </p:nvGrpSpPr>
          <p:grpSpPr>
            <a:xfrm>
              <a:off x="7309789" y="1384861"/>
              <a:ext cx="415080" cy="54720"/>
              <a:chOff x="7309789" y="1384861"/>
              <a:chExt cx="415080" cy="54720"/>
            </a:xfrm>
          </p:grpSpPr>
          <mc:AlternateContent xmlns:mc="http://schemas.openxmlformats.org/markup-compatibility/2006" xmlns:p14="http://schemas.microsoft.com/office/powerpoint/2010/main">
            <mc:Choice Requires="p14">
              <p:contentPart p14:bwMode="auto" r:id="rId55">
                <p14:nvContentPartPr>
                  <p14:cNvPr id="97" name="Ink 96">
                    <a:extLst>
                      <a:ext uri="{FF2B5EF4-FFF2-40B4-BE49-F238E27FC236}">
                        <a16:creationId xmlns:a16="http://schemas.microsoft.com/office/drawing/2014/main" id="{54A942B8-E0CE-E84A-ABB4-6CA9C8CEA2A3}"/>
                      </a:ext>
                    </a:extLst>
                  </p14:cNvPr>
                  <p14:cNvContentPartPr/>
                  <p14:nvPr/>
                </p14:nvContentPartPr>
                <p14:xfrm>
                  <a:off x="7468909" y="1390981"/>
                  <a:ext cx="255960" cy="5760"/>
                </p14:xfrm>
              </p:contentPart>
            </mc:Choice>
            <mc:Fallback xmlns="">
              <p:pic>
                <p:nvPicPr>
                  <p:cNvPr id="97" name="Ink 96">
                    <a:extLst>
                      <a:ext uri="{FF2B5EF4-FFF2-40B4-BE49-F238E27FC236}">
                        <a16:creationId xmlns:a16="http://schemas.microsoft.com/office/drawing/2014/main" id="{54A942B8-E0CE-E84A-ABB4-6CA9C8CEA2A3}"/>
                      </a:ext>
                    </a:extLst>
                  </p:cNvPr>
                  <p:cNvPicPr/>
                  <p:nvPr/>
                </p:nvPicPr>
                <p:blipFill>
                  <a:blip r:embed="rId56"/>
                  <a:stretch>
                    <a:fillRect/>
                  </a:stretch>
                </p:blipFill>
                <p:spPr>
                  <a:xfrm>
                    <a:off x="7464589" y="1386661"/>
                    <a:ext cx="2646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98" name="Ink 97">
                    <a:extLst>
                      <a:ext uri="{FF2B5EF4-FFF2-40B4-BE49-F238E27FC236}">
                        <a16:creationId xmlns:a16="http://schemas.microsoft.com/office/drawing/2014/main" id="{16E8282B-C6BC-D543-AF18-F403A5BBEBCF}"/>
                      </a:ext>
                    </a:extLst>
                  </p14:cNvPr>
                  <p14:cNvContentPartPr/>
                  <p14:nvPr/>
                </p14:nvContentPartPr>
                <p14:xfrm>
                  <a:off x="7309789" y="1391341"/>
                  <a:ext cx="360" cy="48240"/>
                </p14:xfrm>
              </p:contentPart>
            </mc:Choice>
            <mc:Fallback xmlns="">
              <p:pic>
                <p:nvPicPr>
                  <p:cNvPr id="98" name="Ink 97">
                    <a:extLst>
                      <a:ext uri="{FF2B5EF4-FFF2-40B4-BE49-F238E27FC236}">
                        <a16:creationId xmlns:a16="http://schemas.microsoft.com/office/drawing/2014/main" id="{16E8282B-C6BC-D543-AF18-F403A5BBEBCF}"/>
                      </a:ext>
                    </a:extLst>
                  </p:cNvPr>
                  <p:cNvPicPr/>
                  <p:nvPr/>
                </p:nvPicPr>
                <p:blipFill>
                  <a:blip r:embed="rId58"/>
                  <a:stretch>
                    <a:fillRect/>
                  </a:stretch>
                </p:blipFill>
                <p:spPr>
                  <a:xfrm>
                    <a:off x="7305469" y="1387021"/>
                    <a:ext cx="900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5" name="Ink 104">
                    <a:extLst>
                      <a:ext uri="{FF2B5EF4-FFF2-40B4-BE49-F238E27FC236}">
                        <a16:creationId xmlns:a16="http://schemas.microsoft.com/office/drawing/2014/main" id="{D19DB8DA-D36D-4447-8466-F427648EB550}"/>
                      </a:ext>
                    </a:extLst>
                  </p14:cNvPr>
                  <p14:cNvContentPartPr/>
                  <p14:nvPr/>
                </p14:nvContentPartPr>
                <p14:xfrm>
                  <a:off x="7467829" y="1384861"/>
                  <a:ext cx="255240" cy="6120"/>
                </p14:xfrm>
              </p:contentPart>
            </mc:Choice>
            <mc:Fallback xmlns="">
              <p:pic>
                <p:nvPicPr>
                  <p:cNvPr id="105" name="Ink 104">
                    <a:extLst>
                      <a:ext uri="{FF2B5EF4-FFF2-40B4-BE49-F238E27FC236}">
                        <a16:creationId xmlns:a16="http://schemas.microsoft.com/office/drawing/2014/main" id="{D19DB8DA-D36D-4447-8466-F427648EB550}"/>
                      </a:ext>
                    </a:extLst>
                  </p:cNvPr>
                  <p:cNvPicPr/>
                  <p:nvPr/>
                </p:nvPicPr>
                <p:blipFill>
                  <a:blip r:embed="rId60"/>
                  <a:stretch>
                    <a:fillRect/>
                  </a:stretch>
                </p:blipFill>
                <p:spPr>
                  <a:xfrm>
                    <a:off x="7463509" y="1380541"/>
                    <a:ext cx="263880" cy="14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1">
              <p14:nvContentPartPr>
                <p14:cNvPr id="107" name="Ink 106">
                  <a:extLst>
                    <a:ext uri="{FF2B5EF4-FFF2-40B4-BE49-F238E27FC236}">
                      <a16:creationId xmlns:a16="http://schemas.microsoft.com/office/drawing/2014/main" id="{CCFE4FF8-17CB-1D4D-9F79-085FE465B98A}"/>
                    </a:ext>
                  </a:extLst>
                </p14:cNvPr>
                <p14:cNvContentPartPr/>
                <p14:nvPr/>
              </p14:nvContentPartPr>
              <p14:xfrm>
                <a:off x="7709389" y="1388101"/>
                <a:ext cx="263160" cy="4680"/>
              </p14:xfrm>
            </p:contentPart>
          </mc:Choice>
          <mc:Fallback xmlns="">
            <p:pic>
              <p:nvPicPr>
                <p:cNvPr id="107" name="Ink 106">
                  <a:extLst>
                    <a:ext uri="{FF2B5EF4-FFF2-40B4-BE49-F238E27FC236}">
                      <a16:creationId xmlns:a16="http://schemas.microsoft.com/office/drawing/2014/main" id="{CCFE4FF8-17CB-1D4D-9F79-085FE465B98A}"/>
                    </a:ext>
                  </a:extLst>
                </p:cNvPr>
                <p:cNvPicPr/>
                <p:nvPr/>
              </p:nvPicPr>
              <p:blipFill>
                <a:blip r:embed="rId62"/>
                <a:stretch>
                  <a:fillRect/>
                </a:stretch>
              </p:blipFill>
              <p:spPr>
                <a:xfrm>
                  <a:off x="7705069" y="1383781"/>
                  <a:ext cx="271800" cy="13320"/>
                </a:xfrm>
                <a:prstGeom prst="rect">
                  <a:avLst/>
                </a:prstGeom>
              </p:spPr>
            </p:pic>
          </mc:Fallback>
        </mc:AlternateContent>
        <p:grpSp>
          <p:nvGrpSpPr>
            <p:cNvPr id="110" name="Group 109">
              <a:extLst>
                <a:ext uri="{FF2B5EF4-FFF2-40B4-BE49-F238E27FC236}">
                  <a16:creationId xmlns:a16="http://schemas.microsoft.com/office/drawing/2014/main" id="{2721D966-1749-AA48-987E-D3A1C782E271}"/>
                </a:ext>
              </a:extLst>
            </p:cNvPr>
            <p:cNvGrpSpPr/>
            <p:nvPr/>
          </p:nvGrpSpPr>
          <p:grpSpPr>
            <a:xfrm>
              <a:off x="7742869" y="1385941"/>
              <a:ext cx="221760" cy="12240"/>
              <a:chOff x="7742869" y="1385941"/>
              <a:chExt cx="221760" cy="12240"/>
            </a:xfrm>
          </p:grpSpPr>
          <mc:AlternateContent xmlns:mc="http://schemas.openxmlformats.org/markup-compatibility/2006" xmlns:p14="http://schemas.microsoft.com/office/powerpoint/2010/main">
            <mc:Choice Requires="p14">
              <p:contentPart p14:bwMode="auto" r:id="rId63">
                <p14:nvContentPartPr>
                  <p14:cNvPr id="108" name="Ink 107">
                    <a:extLst>
                      <a:ext uri="{FF2B5EF4-FFF2-40B4-BE49-F238E27FC236}">
                        <a16:creationId xmlns:a16="http://schemas.microsoft.com/office/drawing/2014/main" id="{3D265DBB-4BEC-124B-8938-FE332D0C4749}"/>
                      </a:ext>
                    </a:extLst>
                  </p14:cNvPr>
                  <p14:cNvContentPartPr/>
                  <p14:nvPr/>
                </p14:nvContentPartPr>
                <p14:xfrm>
                  <a:off x="7811269" y="1385941"/>
                  <a:ext cx="153360" cy="3960"/>
                </p14:xfrm>
              </p:contentPart>
            </mc:Choice>
            <mc:Fallback xmlns="">
              <p:pic>
                <p:nvPicPr>
                  <p:cNvPr id="108" name="Ink 107">
                    <a:extLst>
                      <a:ext uri="{FF2B5EF4-FFF2-40B4-BE49-F238E27FC236}">
                        <a16:creationId xmlns:a16="http://schemas.microsoft.com/office/drawing/2014/main" id="{3D265DBB-4BEC-124B-8938-FE332D0C4749}"/>
                      </a:ext>
                    </a:extLst>
                  </p:cNvPr>
                  <p:cNvPicPr/>
                  <p:nvPr/>
                </p:nvPicPr>
                <p:blipFill>
                  <a:blip r:embed="rId64"/>
                  <a:stretch>
                    <a:fillRect/>
                  </a:stretch>
                </p:blipFill>
                <p:spPr>
                  <a:xfrm>
                    <a:off x="7806949" y="1381621"/>
                    <a:ext cx="1620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9" name="Ink 108">
                    <a:extLst>
                      <a:ext uri="{FF2B5EF4-FFF2-40B4-BE49-F238E27FC236}">
                        <a16:creationId xmlns:a16="http://schemas.microsoft.com/office/drawing/2014/main" id="{F63ADFF7-5AD8-2643-84FE-4DC0CAD98D09}"/>
                      </a:ext>
                    </a:extLst>
                  </p14:cNvPr>
                  <p14:cNvContentPartPr/>
                  <p14:nvPr/>
                </p14:nvContentPartPr>
                <p14:xfrm>
                  <a:off x="7742869" y="1385941"/>
                  <a:ext cx="69480" cy="12240"/>
                </p14:xfrm>
              </p:contentPart>
            </mc:Choice>
            <mc:Fallback xmlns="">
              <p:pic>
                <p:nvPicPr>
                  <p:cNvPr id="109" name="Ink 108">
                    <a:extLst>
                      <a:ext uri="{FF2B5EF4-FFF2-40B4-BE49-F238E27FC236}">
                        <a16:creationId xmlns:a16="http://schemas.microsoft.com/office/drawing/2014/main" id="{F63ADFF7-5AD8-2643-84FE-4DC0CAD98D09}"/>
                      </a:ext>
                    </a:extLst>
                  </p:cNvPr>
                  <p:cNvPicPr/>
                  <p:nvPr/>
                </p:nvPicPr>
                <p:blipFill>
                  <a:blip r:embed="rId66"/>
                  <a:stretch>
                    <a:fillRect/>
                  </a:stretch>
                </p:blipFill>
                <p:spPr>
                  <a:xfrm>
                    <a:off x="7738549" y="1381621"/>
                    <a:ext cx="78120" cy="20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
              <p14:nvContentPartPr>
                <p14:cNvPr id="111" name="Ink 110">
                  <a:extLst>
                    <a:ext uri="{FF2B5EF4-FFF2-40B4-BE49-F238E27FC236}">
                      <a16:creationId xmlns:a16="http://schemas.microsoft.com/office/drawing/2014/main" id="{899FA088-CFA6-574A-897C-0CD2A1A20121}"/>
                    </a:ext>
                  </a:extLst>
                </p14:cNvPr>
                <p14:cNvContentPartPr/>
                <p14:nvPr/>
              </p14:nvContentPartPr>
              <p14:xfrm>
                <a:off x="8335429" y="1525261"/>
                <a:ext cx="2160" cy="108000"/>
              </p14:xfrm>
            </p:contentPart>
          </mc:Choice>
          <mc:Fallback xmlns="">
            <p:pic>
              <p:nvPicPr>
                <p:cNvPr id="111" name="Ink 110">
                  <a:extLst>
                    <a:ext uri="{FF2B5EF4-FFF2-40B4-BE49-F238E27FC236}">
                      <a16:creationId xmlns:a16="http://schemas.microsoft.com/office/drawing/2014/main" id="{899FA088-CFA6-574A-897C-0CD2A1A20121}"/>
                    </a:ext>
                  </a:extLst>
                </p:cNvPr>
                <p:cNvPicPr/>
                <p:nvPr/>
              </p:nvPicPr>
              <p:blipFill>
                <a:blip r:embed="rId68"/>
                <a:stretch>
                  <a:fillRect/>
                </a:stretch>
              </p:blipFill>
              <p:spPr>
                <a:xfrm>
                  <a:off x="8331109" y="1520941"/>
                  <a:ext cx="1080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12" name="Ink 111">
                  <a:extLst>
                    <a:ext uri="{FF2B5EF4-FFF2-40B4-BE49-F238E27FC236}">
                      <a16:creationId xmlns:a16="http://schemas.microsoft.com/office/drawing/2014/main" id="{30629355-40C4-0649-BC60-53803F594220}"/>
                    </a:ext>
                  </a:extLst>
                </p14:cNvPr>
                <p14:cNvContentPartPr/>
                <p14:nvPr/>
              </p14:nvContentPartPr>
              <p14:xfrm>
                <a:off x="8338669" y="1119181"/>
                <a:ext cx="360" cy="33840"/>
              </p14:xfrm>
            </p:contentPart>
          </mc:Choice>
          <mc:Fallback xmlns="">
            <p:pic>
              <p:nvPicPr>
                <p:cNvPr id="112" name="Ink 111">
                  <a:extLst>
                    <a:ext uri="{FF2B5EF4-FFF2-40B4-BE49-F238E27FC236}">
                      <a16:creationId xmlns:a16="http://schemas.microsoft.com/office/drawing/2014/main" id="{30629355-40C4-0649-BC60-53803F594220}"/>
                    </a:ext>
                  </a:extLst>
                </p:cNvPr>
                <p:cNvPicPr/>
                <p:nvPr/>
              </p:nvPicPr>
              <p:blipFill>
                <a:blip r:embed="rId70"/>
                <a:stretch>
                  <a:fillRect/>
                </a:stretch>
              </p:blipFill>
              <p:spPr>
                <a:xfrm>
                  <a:off x="8334349" y="1114861"/>
                  <a:ext cx="900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13" name="Ink 112">
                  <a:extLst>
                    <a:ext uri="{FF2B5EF4-FFF2-40B4-BE49-F238E27FC236}">
                      <a16:creationId xmlns:a16="http://schemas.microsoft.com/office/drawing/2014/main" id="{EBDD6142-5164-D549-B4F1-C93FD070368F}"/>
                    </a:ext>
                  </a:extLst>
                </p14:cNvPr>
                <p14:cNvContentPartPr/>
                <p14:nvPr/>
              </p14:nvContentPartPr>
              <p14:xfrm>
                <a:off x="8257309" y="1117741"/>
                <a:ext cx="79560" cy="9720"/>
              </p14:xfrm>
            </p:contentPart>
          </mc:Choice>
          <mc:Fallback xmlns="">
            <p:pic>
              <p:nvPicPr>
                <p:cNvPr id="113" name="Ink 112">
                  <a:extLst>
                    <a:ext uri="{FF2B5EF4-FFF2-40B4-BE49-F238E27FC236}">
                      <a16:creationId xmlns:a16="http://schemas.microsoft.com/office/drawing/2014/main" id="{EBDD6142-5164-D549-B4F1-C93FD070368F}"/>
                    </a:ext>
                  </a:extLst>
                </p:cNvPr>
                <p:cNvPicPr/>
                <p:nvPr/>
              </p:nvPicPr>
              <p:blipFill>
                <a:blip r:embed="rId72"/>
                <a:stretch>
                  <a:fillRect/>
                </a:stretch>
              </p:blipFill>
              <p:spPr>
                <a:xfrm>
                  <a:off x="8252989" y="1113421"/>
                  <a:ext cx="8820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14" name="Ink 113">
                  <a:extLst>
                    <a:ext uri="{FF2B5EF4-FFF2-40B4-BE49-F238E27FC236}">
                      <a16:creationId xmlns:a16="http://schemas.microsoft.com/office/drawing/2014/main" id="{18AA87CC-E482-5F42-A817-4B4B845A4F4B}"/>
                    </a:ext>
                  </a:extLst>
                </p14:cNvPr>
                <p14:cNvContentPartPr/>
                <p14:nvPr/>
              </p14:nvContentPartPr>
              <p14:xfrm>
                <a:off x="7988029" y="1121341"/>
                <a:ext cx="82440" cy="1440"/>
              </p14:xfrm>
            </p:contentPart>
          </mc:Choice>
          <mc:Fallback xmlns="">
            <p:pic>
              <p:nvPicPr>
                <p:cNvPr id="114" name="Ink 113">
                  <a:extLst>
                    <a:ext uri="{FF2B5EF4-FFF2-40B4-BE49-F238E27FC236}">
                      <a16:creationId xmlns:a16="http://schemas.microsoft.com/office/drawing/2014/main" id="{18AA87CC-E482-5F42-A817-4B4B845A4F4B}"/>
                    </a:ext>
                  </a:extLst>
                </p:cNvPr>
                <p:cNvPicPr/>
                <p:nvPr/>
              </p:nvPicPr>
              <p:blipFill>
                <a:blip r:embed="rId74"/>
                <a:stretch>
                  <a:fillRect/>
                </a:stretch>
              </p:blipFill>
              <p:spPr>
                <a:xfrm>
                  <a:off x="7983709" y="1117021"/>
                  <a:ext cx="91080" cy="100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15" name="Ink 114">
                  <a:extLst>
                    <a:ext uri="{FF2B5EF4-FFF2-40B4-BE49-F238E27FC236}">
                      <a16:creationId xmlns:a16="http://schemas.microsoft.com/office/drawing/2014/main" id="{492FDCBD-331D-FA49-9D73-D0AE29B0D0A0}"/>
                    </a:ext>
                  </a:extLst>
                </p14:cNvPr>
                <p14:cNvContentPartPr/>
                <p14:nvPr/>
              </p14:nvContentPartPr>
              <p14:xfrm>
                <a:off x="7993789" y="1115581"/>
                <a:ext cx="184320" cy="6120"/>
              </p14:xfrm>
            </p:contentPart>
          </mc:Choice>
          <mc:Fallback xmlns="">
            <p:pic>
              <p:nvPicPr>
                <p:cNvPr id="115" name="Ink 114">
                  <a:extLst>
                    <a:ext uri="{FF2B5EF4-FFF2-40B4-BE49-F238E27FC236}">
                      <a16:creationId xmlns:a16="http://schemas.microsoft.com/office/drawing/2014/main" id="{492FDCBD-331D-FA49-9D73-D0AE29B0D0A0}"/>
                    </a:ext>
                  </a:extLst>
                </p:cNvPr>
                <p:cNvPicPr/>
                <p:nvPr/>
              </p:nvPicPr>
              <p:blipFill>
                <a:blip r:embed="rId76"/>
                <a:stretch>
                  <a:fillRect/>
                </a:stretch>
              </p:blipFill>
              <p:spPr>
                <a:xfrm>
                  <a:off x="7989469" y="1111261"/>
                  <a:ext cx="192960" cy="147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6" name="Ink 115">
                  <a:extLst>
                    <a:ext uri="{FF2B5EF4-FFF2-40B4-BE49-F238E27FC236}">
                      <a16:creationId xmlns:a16="http://schemas.microsoft.com/office/drawing/2014/main" id="{B887216A-4C9B-DD40-9C72-A1DA6A28867B}"/>
                    </a:ext>
                  </a:extLst>
                </p14:cNvPr>
                <p14:cNvContentPartPr/>
                <p14:nvPr/>
              </p14:nvContentPartPr>
              <p14:xfrm>
                <a:off x="7988389" y="1116301"/>
                <a:ext cx="66240" cy="3240"/>
              </p14:xfrm>
            </p:contentPart>
          </mc:Choice>
          <mc:Fallback xmlns="">
            <p:pic>
              <p:nvPicPr>
                <p:cNvPr id="116" name="Ink 115">
                  <a:extLst>
                    <a:ext uri="{FF2B5EF4-FFF2-40B4-BE49-F238E27FC236}">
                      <a16:creationId xmlns:a16="http://schemas.microsoft.com/office/drawing/2014/main" id="{B887216A-4C9B-DD40-9C72-A1DA6A28867B}"/>
                    </a:ext>
                  </a:extLst>
                </p:cNvPr>
                <p:cNvPicPr/>
                <p:nvPr/>
              </p:nvPicPr>
              <p:blipFill>
                <a:blip r:embed="rId78"/>
                <a:stretch>
                  <a:fillRect/>
                </a:stretch>
              </p:blipFill>
              <p:spPr>
                <a:xfrm>
                  <a:off x="7984069" y="1111981"/>
                  <a:ext cx="74880" cy="118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17" name="Ink 116">
                  <a:extLst>
                    <a:ext uri="{FF2B5EF4-FFF2-40B4-BE49-F238E27FC236}">
                      <a16:creationId xmlns:a16="http://schemas.microsoft.com/office/drawing/2014/main" id="{1EAF2834-E882-6C4C-9A21-C4B5DE9D9CDC}"/>
                    </a:ext>
                  </a:extLst>
                </p14:cNvPr>
                <p14:cNvContentPartPr/>
                <p14:nvPr/>
              </p14:nvContentPartPr>
              <p14:xfrm>
                <a:off x="7971469" y="1632541"/>
                <a:ext cx="360720" cy="5760"/>
              </p14:xfrm>
            </p:contentPart>
          </mc:Choice>
          <mc:Fallback xmlns="">
            <p:pic>
              <p:nvPicPr>
                <p:cNvPr id="117" name="Ink 116">
                  <a:extLst>
                    <a:ext uri="{FF2B5EF4-FFF2-40B4-BE49-F238E27FC236}">
                      <a16:creationId xmlns:a16="http://schemas.microsoft.com/office/drawing/2014/main" id="{1EAF2834-E882-6C4C-9A21-C4B5DE9D9CDC}"/>
                    </a:ext>
                  </a:extLst>
                </p:cNvPr>
                <p:cNvPicPr/>
                <p:nvPr/>
              </p:nvPicPr>
              <p:blipFill>
                <a:blip r:embed="rId80"/>
                <a:stretch>
                  <a:fillRect/>
                </a:stretch>
              </p:blipFill>
              <p:spPr>
                <a:xfrm>
                  <a:off x="7967149" y="1628221"/>
                  <a:ext cx="369360" cy="14400"/>
                </a:xfrm>
                <a:prstGeom prst="rect">
                  <a:avLst/>
                </a:prstGeom>
              </p:spPr>
            </p:pic>
          </mc:Fallback>
        </mc:AlternateContent>
      </p:grpSp>
      <p:sp>
        <p:nvSpPr>
          <p:cNvPr id="2" name="Title 1">
            <a:extLst>
              <a:ext uri="{FF2B5EF4-FFF2-40B4-BE49-F238E27FC236}">
                <a16:creationId xmlns:a16="http://schemas.microsoft.com/office/drawing/2014/main" id="{811C36A7-DA4C-914D-A543-D9E49611A425}"/>
              </a:ext>
            </a:extLst>
          </p:cNvPr>
          <p:cNvSpPr>
            <a:spLocks noGrp="1"/>
          </p:cNvSpPr>
          <p:nvPr>
            <p:ph type="title"/>
          </p:nvPr>
        </p:nvSpPr>
        <p:spPr/>
        <p:txBody>
          <a:bodyPr>
            <a:normAutofit fontScale="90000"/>
          </a:bodyPr>
          <a:lstStyle/>
          <a:p>
            <a:r>
              <a:rPr lang="en-US" dirty="0"/>
              <a:t>Volumetric Loss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4D4046B-6EB2-3C47-B720-9C083D539D0A}"/>
                  </a:ext>
                </a:extLst>
              </p:cNvPr>
              <p:cNvSpPr>
                <a:spLocks noGrp="1"/>
              </p:cNvSpPr>
              <p:nvPr>
                <p:ph type="body" idx="1"/>
              </p:nvPr>
            </p:nvSpPr>
            <p:spPr>
              <a:xfrm>
                <a:off x="311700" y="2769171"/>
                <a:ext cx="8520600" cy="934257"/>
              </a:xfrm>
            </p:spPr>
            <p:txBody>
              <a:bodyPr/>
              <a:lstStyle/>
              <a:p>
                <a14:m>
                  <m:oMath xmlns:m="http://schemas.openxmlformats.org/officeDocument/2006/math">
                    <m:sSubSup>
                      <m:sSubSupPr>
                        <m:ctrlPr>
                          <a:rPr lang="en-US" i="1" smtClean="0">
                            <a:solidFill>
                              <a:srgbClr val="808080"/>
                            </a:solidFill>
                            <a:latin typeface="Cambria Math" panose="02040503050406030204" pitchFamily="18" charset="0"/>
                          </a:rPr>
                        </m:ctrlPr>
                      </m:sSubSupPr>
                      <m:e>
                        <m:r>
                          <a:rPr lang="en-US" b="0" i="1" smtClean="0">
                            <a:solidFill>
                              <a:srgbClr val="808080"/>
                            </a:solidFill>
                            <a:latin typeface="Cambria Math" panose="02040503050406030204" pitchFamily="18" charset="0"/>
                          </a:rPr>
                          <m:t>𝑡</m:t>
                        </m:r>
                      </m:e>
                      <m:sub>
                        <m:r>
                          <a:rPr lang="en-US" b="0" i="1" smtClean="0">
                            <a:solidFill>
                              <a:srgbClr val="808080"/>
                            </a:solidFill>
                            <a:latin typeface="Cambria Math" panose="02040503050406030204" pitchFamily="18" charset="0"/>
                          </a:rPr>
                          <m:t>𝑖</m:t>
                        </m:r>
                      </m:sub>
                      <m:sup>
                        <m:r>
                          <a:rPr lang="en-US" b="0" i="1" smtClean="0">
                            <a:solidFill>
                              <a:srgbClr val="808080"/>
                            </a:solidFill>
                            <a:latin typeface="Cambria Math" panose="02040503050406030204" pitchFamily="18" charset="0"/>
                          </a:rPr>
                          <m:t>𝑝</m:t>
                        </m:r>
                      </m:sup>
                    </m:sSubSup>
                  </m:oMath>
                </a14:m>
                <a:r>
                  <a:rPr lang="en-US" dirty="0">
                    <a:solidFill>
                      <a:srgbClr val="808080"/>
                    </a:solidFill>
                  </a:rPr>
                  <a:t>: CNN output corresponding to pixel </a:t>
                </a:r>
              </a:p>
              <a:p>
                <a:pPr marL="114300" indent="0">
                  <a:buNone/>
                </a:pPr>
                <a:r>
                  <a:rPr lang="en-US" i="1" dirty="0">
                    <a:solidFill>
                      <a:srgbClr val="808080"/>
                    </a:solidFill>
                  </a:rPr>
                  <a:t>p</a:t>
                </a:r>
                <a:r>
                  <a:rPr lang="en-US" dirty="0">
                    <a:solidFill>
                      <a:srgbClr val="808080"/>
                    </a:solidFill>
                  </a:rPr>
                  <a:t> in the input image and class </a:t>
                </a:r>
                <a:r>
                  <a:rPr lang="en-US" i="1" dirty="0" err="1">
                    <a:solidFill>
                      <a:srgbClr val="808080"/>
                    </a:solidFill>
                  </a:rPr>
                  <a:t>i</a:t>
                </a:r>
                <a:endParaRPr lang="en-US" i="1" dirty="0">
                  <a:solidFill>
                    <a:srgbClr val="808080"/>
                  </a:solidFill>
                </a:endParaRPr>
              </a:p>
              <a:p>
                <a:endParaRPr lang="en-US" dirty="0">
                  <a:solidFill>
                    <a:srgbClr val="808080"/>
                  </a:solidFill>
                </a:endParaRPr>
              </a:p>
            </p:txBody>
          </p:sp>
        </mc:Choice>
        <mc:Fallback xmlns="">
          <p:sp>
            <p:nvSpPr>
              <p:cNvPr id="3" name="Text Placeholder 2">
                <a:extLst>
                  <a:ext uri="{FF2B5EF4-FFF2-40B4-BE49-F238E27FC236}">
                    <a16:creationId xmlns:a16="http://schemas.microsoft.com/office/drawing/2014/main" id="{84D4046B-6EB2-3C47-B720-9C083D539D0A}"/>
                  </a:ext>
                </a:extLst>
              </p:cNvPr>
              <p:cNvSpPr>
                <a:spLocks noGrp="1" noRot="1" noChangeAspect="1" noMove="1" noResize="1" noEditPoints="1" noAdjustHandles="1" noChangeArrowheads="1" noChangeShapeType="1" noTextEdit="1"/>
              </p:cNvSpPr>
              <p:nvPr>
                <p:ph type="body" idx="1"/>
              </p:nvPr>
            </p:nvSpPr>
            <p:spPr>
              <a:xfrm>
                <a:off x="311700" y="2769171"/>
                <a:ext cx="8520600" cy="934257"/>
              </a:xfrm>
              <a:blipFill>
                <a:blip r:embed="rId81"/>
                <a:stretch>
                  <a:fillRect/>
                </a:stretch>
              </a:blipFill>
            </p:spPr>
            <p:txBody>
              <a:bodyPr/>
              <a:lstStyle/>
              <a:p>
                <a:r>
                  <a:rPr lang="en-US">
                    <a:noFill/>
                  </a:rPr>
                  <a:t> </a:t>
                </a:r>
              </a:p>
            </p:txBody>
          </p:sp>
        </mc:Fallback>
      </mc:AlternateContent>
      <p:pic>
        <p:nvPicPr>
          <p:cNvPr id="5" name="Picture 2" descr="t0YPzW1hX3W2stbAAAAAElFTkSuQmCC">
            <a:extLst>
              <a:ext uri="{FF2B5EF4-FFF2-40B4-BE49-F238E27FC236}">
                <a16:creationId xmlns:a16="http://schemas.microsoft.com/office/drawing/2014/main" id="{064FD14A-D22C-3A4C-9463-2B514763C5F7}"/>
              </a:ext>
            </a:extLst>
          </p:cNvPr>
          <p:cNvPicPr>
            <a:picLocks noChangeAspect="1" noChangeArrowheads="1"/>
          </p:cNvPicPr>
          <p:nvPr/>
        </p:nvPicPr>
        <p:blipFill rotWithShape="1">
          <a:blip r:embed="rId82">
            <a:extLst>
              <a:ext uri="{BEBA8EAE-BF5A-486C-A8C5-ECC9F3942E4B}">
                <a14:imgProps xmlns:a14="http://schemas.microsoft.com/office/drawing/2010/main">
                  <a14:imgLayer r:embed="rId83">
                    <a14:imgEffect>
                      <a14:backgroundRemoval t="10000" b="90000" l="6600" r="90000">
                        <a14:foregroundMark x1="6600" y1="45238" x2="7800" y2="52619"/>
                        <a14:foregroundMark x1="88800" y1="47143" x2="88700" y2="52619"/>
                        <a14:backgroundMark x1="43600" y1="25000" x2="43600" y2="25000"/>
                        <a14:backgroundMark x1="44000" y1="25000" x2="44000" y2="25000"/>
                        <a14:backgroundMark x1="43700" y1="53095" x2="43700" y2="53095"/>
                        <a14:backgroundMark x1="43100" y1="53095" x2="43100" y2="53095"/>
                      </a14:backgroundRemoval>
                    </a14:imgEffect>
                  </a14:imgLayer>
                </a14:imgProps>
              </a:ext>
              <a:ext uri="{28A0092B-C50C-407E-A947-70E740481C1C}">
                <a14:useLocalDpi xmlns:a14="http://schemas.microsoft.com/office/drawing/2010/main" val="0"/>
              </a:ext>
            </a:extLst>
          </a:blip>
          <a:srcRect l="3409" t="13062" r="6817" b="13021"/>
          <a:stretch/>
        </p:blipFill>
        <p:spPr bwMode="auto">
          <a:xfrm>
            <a:off x="2226848" y="1581074"/>
            <a:ext cx="1903622" cy="6582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plane, sky, outdoor, airplane&#10;&#10;Description automatically generated">
            <a:extLst>
              <a:ext uri="{FF2B5EF4-FFF2-40B4-BE49-F238E27FC236}">
                <a16:creationId xmlns:a16="http://schemas.microsoft.com/office/drawing/2014/main" id="{48925818-DCDE-1B42-9731-2F6E43875633}"/>
              </a:ext>
            </a:extLst>
          </p:cNvPr>
          <p:cNvPicPr>
            <a:picLocks noChangeAspect="1"/>
          </p:cNvPicPr>
          <p:nvPr/>
        </p:nvPicPr>
        <p:blipFill>
          <a:blip r:embed="rId84"/>
          <a:stretch>
            <a:fillRect/>
          </a:stretch>
        </p:blipFill>
        <p:spPr>
          <a:xfrm>
            <a:off x="589237" y="1389828"/>
            <a:ext cx="1371600" cy="1028700"/>
          </a:xfrm>
          <a:prstGeom prst="rect">
            <a:avLst/>
          </a:prstGeom>
        </p:spPr>
      </p:pic>
      <p:cxnSp>
        <p:nvCxnSpPr>
          <p:cNvPr id="11" name="Straight Arrow Connector 10">
            <a:extLst>
              <a:ext uri="{FF2B5EF4-FFF2-40B4-BE49-F238E27FC236}">
                <a16:creationId xmlns:a16="http://schemas.microsoft.com/office/drawing/2014/main" id="{1489557F-0455-2C4A-AA96-DB80B7B7B528}"/>
              </a:ext>
            </a:extLst>
          </p:cNvPr>
          <p:cNvCxnSpPr>
            <a:stCxn id="10" idx="3"/>
            <a:endCxn id="5" idx="1"/>
          </p:cNvCxnSpPr>
          <p:nvPr/>
        </p:nvCxnSpPr>
        <p:spPr>
          <a:xfrm>
            <a:off x="1960837" y="1904178"/>
            <a:ext cx="266011" cy="6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9930F0F-AD66-694A-8F7F-996734830DD8}"/>
              </a:ext>
            </a:extLst>
          </p:cNvPr>
          <p:cNvCxnSpPr>
            <a:cxnSpLocks/>
            <a:stCxn id="5" idx="3"/>
          </p:cNvCxnSpPr>
          <p:nvPr/>
        </p:nvCxnSpPr>
        <p:spPr>
          <a:xfrm>
            <a:off x="4130470" y="1910200"/>
            <a:ext cx="304705" cy="8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783D1F4-EF83-CA46-983D-127EAB7DFD2E}"/>
              </a:ext>
            </a:extLst>
          </p:cNvPr>
          <p:cNvSpPr txBox="1"/>
          <p:nvPr/>
        </p:nvSpPr>
        <p:spPr>
          <a:xfrm>
            <a:off x="2226848" y="1344064"/>
            <a:ext cx="1903622" cy="307777"/>
          </a:xfrm>
          <a:prstGeom prst="rect">
            <a:avLst/>
          </a:prstGeom>
          <a:noFill/>
        </p:spPr>
        <p:txBody>
          <a:bodyPr wrap="square" rtlCol="0">
            <a:spAutoFit/>
          </a:bodyPr>
          <a:lstStyle/>
          <a:p>
            <a:pPr algn="ctr"/>
            <a:r>
              <a:rPr lang="en-US" dirty="0"/>
              <a:t>CNN</a:t>
            </a:r>
          </a:p>
        </p:txBody>
      </p:sp>
      <p:sp>
        <p:nvSpPr>
          <p:cNvPr id="20" name="TextBox 19">
            <a:extLst>
              <a:ext uri="{FF2B5EF4-FFF2-40B4-BE49-F238E27FC236}">
                <a16:creationId xmlns:a16="http://schemas.microsoft.com/office/drawing/2014/main" id="{5F45C223-3FAB-A946-A7B6-A04D4C9EAC37}"/>
              </a:ext>
            </a:extLst>
          </p:cNvPr>
          <p:cNvSpPr txBox="1"/>
          <p:nvPr/>
        </p:nvSpPr>
        <p:spPr>
          <a:xfrm>
            <a:off x="323226" y="2476837"/>
            <a:ext cx="1903622" cy="307777"/>
          </a:xfrm>
          <a:prstGeom prst="rect">
            <a:avLst/>
          </a:prstGeom>
          <a:noFill/>
        </p:spPr>
        <p:txBody>
          <a:bodyPr wrap="square" rtlCol="0">
            <a:spAutoFit/>
          </a:bodyPr>
          <a:lstStyle/>
          <a:p>
            <a:pPr algn="ctr"/>
            <a:r>
              <a:rPr lang="en-US" dirty="0"/>
              <a:t>Input Image</a:t>
            </a:r>
          </a:p>
        </p:txBody>
      </p:sp>
      <p:grpSp>
        <p:nvGrpSpPr>
          <p:cNvPr id="21" name="Group 20">
            <a:extLst>
              <a:ext uri="{FF2B5EF4-FFF2-40B4-BE49-F238E27FC236}">
                <a16:creationId xmlns:a16="http://schemas.microsoft.com/office/drawing/2014/main" id="{B6FE2F77-E66E-D14E-B711-D4881C4A105B}"/>
              </a:ext>
            </a:extLst>
          </p:cNvPr>
          <p:cNvGrpSpPr/>
          <p:nvPr/>
        </p:nvGrpSpPr>
        <p:grpSpPr>
          <a:xfrm>
            <a:off x="4396481" y="1010438"/>
            <a:ext cx="2249327" cy="1804567"/>
            <a:chOff x="5535313" y="724936"/>
            <a:chExt cx="2249327" cy="1804567"/>
          </a:xfrm>
        </p:grpSpPr>
        <p:sp>
          <p:nvSpPr>
            <p:cNvPr id="60" name="TextBox 59">
              <a:extLst>
                <a:ext uri="{FF2B5EF4-FFF2-40B4-BE49-F238E27FC236}">
                  <a16:creationId xmlns:a16="http://schemas.microsoft.com/office/drawing/2014/main" id="{BFE3FEC2-D6A5-E541-BC75-445DF0CFE0B8}"/>
                </a:ext>
              </a:extLst>
            </p:cNvPr>
            <p:cNvSpPr txBox="1"/>
            <p:nvPr/>
          </p:nvSpPr>
          <p:spPr>
            <a:xfrm>
              <a:off x="6317241" y="1462214"/>
              <a:ext cx="302764" cy="400110"/>
            </a:xfrm>
            <a:prstGeom prst="rect">
              <a:avLst/>
            </a:prstGeom>
            <a:noFill/>
          </p:spPr>
          <p:txBody>
            <a:bodyPr wrap="square" rtlCol="0">
              <a:spAutoFit/>
            </a:bodyPr>
            <a:lstStyle/>
            <a:p>
              <a:pPr algn="ctr"/>
              <a:r>
                <a:rPr lang="en-US" sz="2000" i="1" dirty="0"/>
                <a:t>t</a:t>
              </a:r>
            </a:p>
          </p:txBody>
        </p:sp>
        <p:cxnSp>
          <p:nvCxnSpPr>
            <p:cNvPr id="7" name="Straight Connector 6">
              <a:extLst>
                <a:ext uri="{FF2B5EF4-FFF2-40B4-BE49-F238E27FC236}">
                  <a16:creationId xmlns:a16="http://schemas.microsoft.com/office/drawing/2014/main" id="{BCE6172F-A311-3E4B-B3E2-25E6F6FB0541}"/>
                </a:ext>
              </a:extLst>
            </p:cNvPr>
            <p:cNvCxnSpPr/>
            <p:nvPr/>
          </p:nvCxnSpPr>
          <p:spPr>
            <a:xfrm flipV="1">
              <a:off x="5809100" y="727569"/>
              <a:ext cx="612742" cy="417076"/>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AD5295E-763C-FC49-A0DA-988D531DD0EF}"/>
                </a:ext>
              </a:extLst>
            </p:cNvPr>
            <p:cNvCxnSpPr/>
            <p:nvPr/>
          </p:nvCxnSpPr>
          <p:spPr>
            <a:xfrm flipV="1">
              <a:off x="7171898" y="725864"/>
              <a:ext cx="612742" cy="417076"/>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AC7375C5-1175-1344-8A53-426DD44DA8FE}"/>
                </a:ext>
              </a:extLst>
            </p:cNvPr>
            <p:cNvCxnSpPr/>
            <p:nvPr/>
          </p:nvCxnSpPr>
          <p:spPr>
            <a:xfrm flipV="1">
              <a:off x="7171898" y="1763707"/>
              <a:ext cx="612742" cy="417076"/>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4DD8C54-9B57-1847-B69B-6A2747F21E9F}"/>
                </a:ext>
              </a:extLst>
            </p:cNvPr>
            <p:cNvCxnSpPr/>
            <p:nvPr/>
          </p:nvCxnSpPr>
          <p:spPr>
            <a:xfrm>
              <a:off x="6417841" y="724936"/>
              <a:ext cx="1363156"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77303D7-922E-9848-95B5-51CBDF04B5CA}"/>
                </a:ext>
              </a:extLst>
            </p:cNvPr>
            <p:cNvCxnSpPr/>
            <p:nvPr/>
          </p:nvCxnSpPr>
          <p:spPr>
            <a:xfrm>
              <a:off x="7780997" y="731375"/>
              <a:ext cx="0" cy="1032332"/>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785EFC3-EA92-CE4D-9FDF-8347D8272B5F}"/>
                </a:ext>
              </a:extLst>
            </p:cNvPr>
            <p:cNvCxnSpPr/>
            <p:nvPr/>
          </p:nvCxnSpPr>
          <p:spPr>
            <a:xfrm>
              <a:off x="6284527" y="822690"/>
              <a:ext cx="1363156"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B26D9438-4677-EC45-96A8-AFEC9A196AE8}"/>
                </a:ext>
              </a:extLst>
            </p:cNvPr>
            <p:cNvCxnSpPr/>
            <p:nvPr/>
          </p:nvCxnSpPr>
          <p:spPr>
            <a:xfrm>
              <a:off x="6122399" y="926482"/>
              <a:ext cx="1363156"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6149F87-86FA-EF4B-B835-AF32811F8C22}"/>
                </a:ext>
              </a:extLst>
            </p:cNvPr>
            <p:cNvCxnSpPr/>
            <p:nvPr/>
          </p:nvCxnSpPr>
          <p:spPr>
            <a:xfrm>
              <a:off x="5985405" y="1024377"/>
              <a:ext cx="1363156"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5E64772B-C184-2E4C-84A5-F51E974D027F}"/>
                </a:ext>
              </a:extLst>
            </p:cNvPr>
            <p:cNvCxnSpPr/>
            <p:nvPr/>
          </p:nvCxnSpPr>
          <p:spPr>
            <a:xfrm>
              <a:off x="7348561" y="1028020"/>
              <a:ext cx="0" cy="1032332"/>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C86D5BE-74E3-B946-B3E9-4B2947D2CEF1}"/>
                </a:ext>
              </a:extLst>
            </p:cNvPr>
            <p:cNvCxnSpPr/>
            <p:nvPr/>
          </p:nvCxnSpPr>
          <p:spPr>
            <a:xfrm>
              <a:off x="7485555" y="926482"/>
              <a:ext cx="0" cy="1032332"/>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156281A1-7EFB-B245-A06B-6FBC1DA05701}"/>
                </a:ext>
              </a:extLst>
            </p:cNvPr>
            <p:cNvCxnSpPr/>
            <p:nvPr/>
          </p:nvCxnSpPr>
          <p:spPr>
            <a:xfrm>
              <a:off x="7647683" y="822690"/>
              <a:ext cx="0" cy="1032332"/>
            </a:xfrm>
            <a:prstGeom prst="line">
              <a:avLst/>
            </a:prstGeom>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907EC710-1EFF-014E-B401-7749E2952F6A}"/>
                </a:ext>
              </a:extLst>
            </p:cNvPr>
            <p:cNvSpPr/>
            <p:nvPr/>
          </p:nvSpPr>
          <p:spPr>
            <a:xfrm>
              <a:off x="5808742" y="1142940"/>
              <a:ext cx="1363156" cy="1028700"/>
            </a:xfrm>
            <a:prstGeom prst="rect">
              <a:avLst/>
            </a:prstGeom>
            <a:no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446FFC5-1DE8-2C42-9CDB-2832E7F73B72}"/>
                </a:ext>
              </a:extLst>
            </p:cNvPr>
            <p:cNvSpPr txBox="1"/>
            <p:nvPr/>
          </p:nvSpPr>
          <p:spPr>
            <a:xfrm>
              <a:off x="6333623" y="2129393"/>
              <a:ext cx="302764" cy="400110"/>
            </a:xfrm>
            <a:prstGeom prst="rect">
              <a:avLst/>
            </a:prstGeom>
            <a:noFill/>
          </p:spPr>
          <p:txBody>
            <a:bodyPr wrap="square" rtlCol="0">
              <a:spAutoFit/>
            </a:bodyPr>
            <a:lstStyle/>
            <a:p>
              <a:pPr algn="ctr"/>
              <a:r>
                <a:rPr lang="en-US" sz="2000" dirty="0"/>
                <a:t>w</a:t>
              </a:r>
            </a:p>
          </p:txBody>
        </p:sp>
        <p:sp>
          <p:nvSpPr>
            <p:cNvPr id="30" name="TextBox 29">
              <a:extLst>
                <a:ext uri="{FF2B5EF4-FFF2-40B4-BE49-F238E27FC236}">
                  <a16:creationId xmlns:a16="http://schemas.microsoft.com/office/drawing/2014/main" id="{67A48CA0-642C-6C47-B7CB-A3DFA3E253F9}"/>
                </a:ext>
              </a:extLst>
            </p:cNvPr>
            <p:cNvSpPr txBox="1"/>
            <p:nvPr/>
          </p:nvSpPr>
          <p:spPr>
            <a:xfrm>
              <a:off x="5535313" y="1463674"/>
              <a:ext cx="302764" cy="400110"/>
            </a:xfrm>
            <a:prstGeom prst="rect">
              <a:avLst/>
            </a:prstGeom>
            <a:noFill/>
          </p:spPr>
          <p:txBody>
            <a:bodyPr wrap="square" rtlCol="0">
              <a:spAutoFit/>
            </a:bodyPr>
            <a:lstStyle/>
            <a:p>
              <a:pPr algn="ctr"/>
              <a:r>
                <a:rPr lang="en-US" sz="2000" dirty="0"/>
                <a:t>h</a:t>
              </a:r>
            </a:p>
          </p:txBody>
        </p:sp>
        <p:sp>
          <p:nvSpPr>
            <p:cNvPr id="31" name="TextBox 30">
              <a:extLst>
                <a:ext uri="{FF2B5EF4-FFF2-40B4-BE49-F238E27FC236}">
                  <a16:creationId xmlns:a16="http://schemas.microsoft.com/office/drawing/2014/main" id="{4F25B413-CDA3-B542-93EE-0259F615223E}"/>
                </a:ext>
              </a:extLst>
            </p:cNvPr>
            <p:cNvSpPr txBox="1"/>
            <p:nvPr/>
          </p:nvSpPr>
          <p:spPr>
            <a:xfrm>
              <a:off x="7425216" y="1864715"/>
              <a:ext cx="302764" cy="400110"/>
            </a:xfrm>
            <a:prstGeom prst="rect">
              <a:avLst/>
            </a:prstGeom>
            <a:noFill/>
          </p:spPr>
          <p:txBody>
            <a:bodyPr wrap="square" rtlCol="0">
              <a:spAutoFit/>
            </a:bodyPr>
            <a:lstStyle/>
            <a:p>
              <a:pPr algn="ctr"/>
              <a:r>
                <a:rPr lang="en-US" sz="2000" dirty="0"/>
                <a:t>c</a:t>
              </a:r>
            </a:p>
          </p:txBody>
        </p:sp>
      </p:grpSp>
      <p:cxnSp>
        <p:nvCxnSpPr>
          <p:cNvPr id="32" name="Curved Connector 31">
            <a:extLst>
              <a:ext uri="{FF2B5EF4-FFF2-40B4-BE49-F238E27FC236}">
                <a16:creationId xmlns:a16="http://schemas.microsoft.com/office/drawing/2014/main" id="{9991799B-99DD-F64A-91BC-B40CECDCBE6E}"/>
              </a:ext>
            </a:extLst>
          </p:cNvPr>
          <p:cNvCxnSpPr>
            <a:cxnSpLocks/>
            <a:endCxn id="40" idx="1"/>
          </p:cNvCxnSpPr>
          <p:nvPr/>
        </p:nvCxnSpPr>
        <p:spPr>
          <a:xfrm flipV="1">
            <a:off x="6245866" y="1621398"/>
            <a:ext cx="1052452" cy="163232"/>
          </a:xfrm>
          <a:prstGeom prst="curvedConnector3">
            <a:avLst>
              <a:gd name="adj1" fmla="val 1128"/>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77CCDBA5-EDFF-994A-9BC7-5F40142D9D6C}"/>
              </a:ext>
            </a:extLst>
          </p:cNvPr>
          <p:cNvGrpSpPr/>
          <p:nvPr/>
        </p:nvGrpSpPr>
        <p:grpSpPr>
          <a:xfrm>
            <a:off x="7272924" y="983579"/>
            <a:ext cx="1576751" cy="1164247"/>
            <a:chOff x="7272657" y="736691"/>
            <a:chExt cx="1576751" cy="1164247"/>
          </a:xfrm>
        </p:grpSpPr>
        <p:sp>
          <p:nvSpPr>
            <p:cNvPr id="40" name="Rectangle 39">
              <a:extLst>
                <a:ext uri="{FF2B5EF4-FFF2-40B4-BE49-F238E27FC236}">
                  <a16:creationId xmlns:a16="http://schemas.microsoft.com/office/drawing/2014/main" id="{2DE5CE8C-F695-1F41-8C8A-634D5B2B2AAB}"/>
                </a:ext>
              </a:extLst>
            </p:cNvPr>
            <p:cNvSpPr/>
            <p:nvPr/>
          </p:nvSpPr>
          <p:spPr>
            <a:xfrm>
              <a:off x="7298051" y="860160"/>
              <a:ext cx="1363156" cy="1028700"/>
            </a:xfrm>
            <a:prstGeom prst="rect">
              <a:avLst/>
            </a:prstGeom>
            <a:noFill/>
            <a:ln w="127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7362263E-0AD0-CF44-9378-0D9DEFD5109E}"/>
                </a:ext>
              </a:extLst>
            </p:cNvPr>
            <p:cNvCxnSpPr>
              <a:cxnSpLocks/>
            </p:cNvCxnSpPr>
            <p:nvPr/>
          </p:nvCxnSpPr>
          <p:spPr>
            <a:xfrm flipV="1">
              <a:off x="7298051" y="736691"/>
              <a:ext cx="180778" cy="120761"/>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B76CDA93-E76D-F84E-9FE7-58D704CC1198}"/>
                </a:ext>
              </a:extLst>
            </p:cNvPr>
            <p:cNvCxnSpPr/>
            <p:nvPr/>
          </p:nvCxnSpPr>
          <p:spPr>
            <a:xfrm>
              <a:off x="7474460" y="736691"/>
              <a:ext cx="1363156"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69A87DE2-0BAA-EC47-9DB6-BF2C8806B9BF}"/>
                </a:ext>
              </a:extLst>
            </p:cNvPr>
            <p:cNvCxnSpPr>
              <a:cxnSpLocks/>
            </p:cNvCxnSpPr>
            <p:nvPr/>
          </p:nvCxnSpPr>
          <p:spPr>
            <a:xfrm flipV="1">
              <a:off x="8651049" y="748473"/>
              <a:ext cx="180778" cy="120761"/>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E99200F8-73AE-2847-873B-C2F3072C056F}"/>
                </a:ext>
              </a:extLst>
            </p:cNvPr>
            <p:cNvCxnSpPr>
              <a:cxnSpLocks/>
            </p:cNvCxnSpPr>
            <p:nvPr/>
          </p:nvCxnSpPr>
          <p:spPr>
            <a:xfrm flipV="1">
              <a:off x="8668630" y="1768099"/>
              <a:ext cx="180778" cy="120761"/>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9DA24099-8A4B-7046-BF2C-85A1BB97007E}"/>
                </a:ext>
              </a:extLst>
            </p:cNvPr>
            <p:cNvCxnSpPr/>
            <p:nvPr/>
          </p:nvCxnSpPr>
          <p:spPr>
            <a:xfrm>
              <a:off x="8831827" y="741985"/>
              <a:ext cx="0" cy="1032332"/>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8B5CFC87-7E14-834C-82C3-2D0ECF3D9EB1}"/>
                </a:ext>
              </a:extLst>
            </p:cNvPr>
            <p:cNvCxnSpPr/>
            <p:nvPr/>
          </p:nvCxnSpPr>
          <p:spPr>
            <a:xfrm>
              <a:off x="8346273" y="868606"/>
              <a:ext cx="0" cy="1032332"/>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C4F3557A-0ED2-7C4B-9D4C-C3077BEBCC0A}"/>
                </a:ext>
              </a:extLst>
            </p:cNvPr>
            <p:cNvCxnSpPr/>
            <p:nvPr/>
          </p:nvCxnSpPr>
          <p:spPr>
            <a:xfrm>
              <a:off x="7979344" y="860680"/>
              <a:ext cx="0" cy="1032332"/>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969DC28A-0AE9-144E-B4BC-813BB4299DDC}"/>
                </a:ext>
              </a:extLst>
            </p:cNvPr>
            <p:cNvCxnSpPr/>
            <p:nvPr/>
          </p:nvCxnSpPr>
          <p:spPr>
            <a:xfrm>
              <a:off x="7607311" y="857452"/>
              <a:ext cx="0" cy="1032332"/>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D81E750C-581B-7B49-AA6F-3768DB6E9746}"/>
                </a:ext>
              </a:extLst>
            </p:cNvPr>
            <p:cNvCxnSpPr/>
            <p:nvPr/>
          </p:nvCxnSpPr>
          <p:spPr>
            <a:xfrm>
              <a:off x="7297766" y="1132308"/>
              <a:ext cx="1363156" cy="0"/>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05EAF555-F91D-8949-9687-4D18F2936A4B}"/>
                </a:ext>
              </a:extLst>
            </p:cNvPr>
            <p:cNvCxnSpPr/>
            <p:nvPr/>
          </p:nvCxnSpPr>
          <p:spPr>
            <a:xfrm>
              <a:off x="7297766" y="1394321"/>
              <a:ext cx="1363156" cy="0"/>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FE7A82A6-E894-0042-A9FD-CCEDAD8A9A14}"/>
                </a:ext>
              </a:extLst>
            </p:cNvPr>
            <p:cNvCxnSpPr/>
            <p:nvPr/>
          </p:nvCxnSpPr>
          <p:spPr>
            <a:xfrm>
              <a:off x="7297766" y="1659964"/>
              <a:ext cx="1363156" cy="0"/>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D7829C56-9953-3847-A1E2-E55979E20FA7}"/>
                </a:ext>
              </a:extLst>
            </p:cNvPr>
            <p:cNvCxnSpPr>
              <a:cxnSpLocks/>
            </p:cNvCxnSpPr>
            <p:nvPr/>
          </p:nvCxnSpPr>
          <p:spPr>
            <a:xfrm flipV="1">
              <a:off x="7599156" y="745573"/>
              <a:ext cx="180778" cy="120761"/>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DD4E0184-C23C-664A-A67C-B817BE9301D9}"/>
                </a:ext>
              </a:extLst>
            </p:cNvPr>
            <p:cNvCxnSpPr>
              <a:cxnSpLocks/>
            </p:cNvCxnSpPr>
            <p:nvPr/>
          </p:nvCxnSpPr>
          <p:spPr>
            <a:xfrm flipV="1">
              <a:off x="7978872" y="738879"/>
              <a:ext cx="180778" cy="120761"/>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8A340B30-B482-4441-8E21-22F3506ABB49}"/>
                </a:ext>
              </a:extLst>
            </p:cNvPr>
            <p:cNvCxnSpPr>
              <a:cxnSpLocks/>
            </p:cNvCxnSpPr>
            <p:nvPr/>
          </p:nvCxnSpPr>
          <p:spPr>
            <a:xfrm flipV="1">
              <a:off x="8349943" y="743936"/>
              <a:ext cx="180778" cy="120761"/>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4B4C4FFB-DE05-1E43-ADF0-3C6EF2DB73BB}"/>
                </a:ext>
              </a:extLst>
            </p:cNvPr>
            <p:cNvCxnSpPr>
              <a:cxnSpLocks/>
            </p:cNvCxnSpPr>
            <p:nvPr/>
          </p:nvCxnSpPr>
          <p:spPr>
            <a:xfrm flipV="1">
              <a:off x="8663608" y="1016894"/>
              <a:ext cx="180778" cy="120761"/>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580E3601-EC9F-7F46-851F-D7742BD73A1C}"/>
                </a:ext>
              </a:extLst>
            </p:cNvPr>
            <p:cNvCxnSpPr>
              <a:cxnSpLocks/>
            </p:cNvCxnSpPr>
            <p:nvPr/>
          </p:nvCxnSpPr>
          <p:spPr>
            <a:xfrm flipV="1">
              <a:off x="8667823" y="1278136"/>
              <a:ext cx="180778" cy="120761"/>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7041AF31-53C7-CB4B-9B0C-2064A09F72CA}"/>
                </a:ext>
              </a:extLst>
            </p:cNvPr>
            <p:cNvCxnSpPr>
              <a:cxnSpLocks/>
            </p:cNvCxnSpPr>
            <p:nvPr/>
          </p:nvCxnSpPr>
          <p:spPr>
            <a:xfrm flipV="1">
              <a:off x="8662894" y="1537742"/>
              <a:ext cx="180778" cy="120761"/>
            </a:xfrm>
            <a:prstGeom prst="line">
              <a:avLst/>
            </a:prstGeom>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7BBE7540-B7E6-5C4A-8C79-F830C204F49E}"/>
                </a:ext>
              </a:extLst>
            </p:cNvPr>
            <p:cNvSpPr txBox="1"/>
            <p:nvPr/>
          </p:nvSpPr>
          <p:spPr>
            <a:xfrm>
              <a:off x="7272657" y="907900"/>
              <a:ext cx="354918" cy="184666"/>
            </a:xfrm>
            <a:prstGeom prst="rect">
              <a:avLst/>
            </a:prstGeom>
            <a:noFill/>
          </p:spPr>
          <p:txBody>
            <a:bodyPr wrap="square" rtlCol="0">
              <a:spAutoFit/>
            </a:bodyPr>
            <a:lstStyle/>
            <a:p>
              <a:r>
                <a:rPr lang="en-US" sz="600" dirty="0"/>
                <a:t>0.05</a:t>
              </a:r>
            </a:p>
          </p:txBody>
        </p:sp>
        <p:sp>
          <p:nvSpPr>
            <p:cNvPr id="61" name="TextBox 60">
              <a:extLst>
                <a:ext uri="{FF2B5EF4-FFF2-40B4-BE49-F238E27FC236}">
                  <a16:creationId xmlns:a16="http://schemas.microsoft.com/office/drawing/2014/main" id="{E5FE258B-C5A5-2745-8037-D156567BBECE}"/>
                </a:ext>
              </a:extLst>
            </p:cNvPr>
            <p:cNvSpPr txBox="1"/>
            <p:nvPr/>
          </p:nvSpPr>
          <p:spPr>
            <a:xfrm>
              <a:off x="7631925" y="905883"/>
              <a:ext cx="349450" cy="184666"/>
            </a:xfrm>
            <a:prstGeom prst="rect">
              <a:avLst/>
            </a:prstGeom>
            <a:noFill/>
          </p:spPr>
          <p:txBody>
            <a:bodyPr wrap="square" rtlCol="0">
              <a:spAutoFit/>
            </a:bodyPr>
            <a:lstStyle/>
            <a:p>
              <a:r>
                <a:rPr lang="en-US" sz="600" dirty="0"/>
                <a:t>0.01</a:t>
              </a:r>
            </a:p>
          </p:txBody>
        </p:sp>
        <p:sp>
          <p:nvSpPr>
            <p:cNvPr id="62" name="TextBox 61">
              <a:extLst>
                <a:ext uri="{FF2B5EF4-FFF2-40B4-BE49-F238E27FC236}">
                  <a16:creationId xmlns:a16="http://schemas.microsoft.com/office/drawing/2014/main" id="{A10B5F3A-78E6-2A4A-82A8-3D382907C6DA}"/>
                </a:ext>
              </a:extLst>
            </p:cNvPr>
            <p:cNvSpPr txBox="1"/>
            <p:nvPr/>
          </p:nvSpPr>
          <p:spPr>
            <a:xfrm>
              <a:off x="8012114" y="906278"/>
              <a:ext cx="338510" cy="184666"/>
            </a:xfrm>
            <a:prstGeom prst="rect">
              <a:avLst/>
            </a:prstGeom>
            <a:noFill/>
          </p:spPr>
          <p:txBody>
            <a:bodyPr wrap="square" rtlCol="0">
              <a:spAutoFit/>
            </a:bodyPr>
            <a:lstStyle/>
            <a:p>
              <a:r>
                <a:rPr lang="en-US" sz="600" dirty="0"/>
                <a:t>0.9</a:t>
              </a:r>
            </a:p>
          </p:txBody>
        </p:sp>
        <p:sp>
          <p:nvSpPr>
            <p:cNvPr id="63" name="TextBox 62">
              <a:extLst>
                <a:ext uri="{FF2B5EF4-FFF2-40B4-BE49-F238E27FC236}">
                  <a16:creationId xmlns:a16="http://schemas.microsoft.com/office/drawing/2014/main" id="{55083629-2F67-B741-B883-0EC9603F6209}"/>
                </a:ext>
              </a:extLst>
            </p:cNvPr>
            <p:cNvSpPr txBox="1"/>
            <p:nvPr/>
          </p:nvSpPr>
          <p:spPr>
            <a:xfrm>
              <a:off x="8354143" y="912414"/>
              <a:ext cx="337513" cy="184666"/>
            </a:xfrm>
            <a:prstGeom prst="rect">
              <a:avLst/>
            </a:prstGeom>
            <a:noFill/>
          </p:spPr>
          <p:txBody>
            <a:bodyPr wrap="square" rtlCol="0">
              <a:spAutoFit/>
            </a:bodyPr>
            <a:lstStyle/>
            <a:p>
              <a:r>
                <a:rPr lang="en-US" sz="600" dirty="0"/>
                <a:t>0.05</a:t>
              </a:r>
            </a:p>
          </p:txBody>
        </p:sp>
        <p:sp>
          <p:nvSpPr>
            <p:cNvPr id="65" name="TextBox 64">
              <a:extLst>
                <a:ext uri="{FF2B5EF4-FFF2-40B4-BE49-F238E27FC236}">
                  <a16:creationId xmlns:a16="http://schemas.microsoft.com/office/drawing/2014/main" id="{83BEBBD4-8A2C-CA41-B06D-448236880449}"/>
                </a:ext>
              </a:extLst>
            </p:cNvPr>
            <p:cNvSpPr txBox="1"/>
            <p:nvPr/>
          </p:nvSpPr>
          <p:spPr>
            <a:xfrm>
              <a:off x="7292997" y="1171260"/>
              <a:ext cx="350183" cy="184666"/>
            </a:xfrm>
            <a:prstGeom prst="rect">
              <a:avLst/>
            </a:prstGeom>
            <a:noFill/>
          </p:spPr>
          <p:txBody>
            <a:bodyPr wrap="square" rtlCol="0">
              <a:spAutoFit/>
            </a:bodyPr>
            <a:lstStyle/>
            <a:p>
              <a:r>
                <a:rPr lang="en-US" sz="600" dirty="0"/>
                <a:t>0.95</a:t>
              </a:r>
            </a:p>
          </p:txBody>
        </p:sp>
        <p:sp>
          <p:nvSpPr>
            <p:cNvPr id="66" name="TextBox 65">
              <a:extLst>
                <a:ext uri="{FF2B5EF4-FFF2-40B4-BE49-F238E27FC236}">
                  <a16:creationId xmlns:a16="http://schemas.microsoft.com/office/drawing/2014/main" id="{93E3D164-6AD9-D343-B9AA-D0EB74F38136}"/>
                </a:ext>
              </a:extLst>
            </p:cNvPr>
            <p:cNvSpPr txBox="1"/>
            <p:nvPr/>
          </p:nvSpPr>
          <p:spPr>
            <a:xfrm>
              <a:off x="7626399" y="1182058"/>
              <a:ext cx="344557" cy="184666"/>
            </a:xfrm>
            <a:prstGeom prst="rect">
              <a:avLst/>
            </a:prstGeom>
            <a:noFill/>
          </p:spPr>
          <p:txBody>
            <a:bodyPr wrap="square" rtlCol="0">
              <a:spAutoFit/>
            </a:bodyPr>
            <a:lstStyle/>
            <a:p>
              <a:r>
                <a:rPr lang="en-US" sz="600" dirty="0"/>
                <a:t>0.99</a:t>
              </a:r>
            </a:p>
          </p:txBody>
        </p:sp>
        <p:sp>
          <p:nvSpPr>
            <p:cNvPr id="67" name="TextBox 66">
              <a:extLst>
                <a:ext uri="{FF2B5EF4-FFF2-40B4-BE49-F238E27FC236}">
                  <a16:creationId xmlns:a16="http://schemas.microsoft.com/office/drawing/2014/main" id="{1AE34962-1EC1-7548-9EA7-98FDA2A1912A}"/>
                </a:ext>
              </a:extLst>
            </p:cNvPr>
            <p:cNvSpPr txBox="1"/>
            <p:nvPr/>
          </p:nvSpPr>
          <p:spPr>
            <a:xfrm>
              <a:off x="7999686" y="1166462"/>
              <a:ext cx="341817" cy="184666"/>
            </a:xfrm>
            <a:prstGeom prst="rect">
              <a:avLst/>
            </a:prstGeom>
            <a:noFill/>
          </p:spPr>
          <p:txBody>
            <a:bodyPr wrap="square" rtlCol="0">
              <a:spAutoFit/>
            </a:bodyPr>
            <a:lstStyle/>
            <a:p>
              <a:r>
                <a:rPr lang="en-US" sz="600" dirty="0"/>
                <a:t>0.93</a:t>
              </a:r>
            </a:p>
          </p:txBody>
        </p:sp>
        <p:sp>
          <p:nvSpPr>
            <p:cNvPr id="68" name="TextBox 67">
              <a:extLst>
                <a:ext uri="{FF2B5EF4-FFF2-40B4-BE49-F238E27FC236}">
                  <a16:creationId xmlns:a16="http://schemas.microsoft.com/office/drawing/2014/main" id="{7FEF466B-4E21-8D45-A6E8-9995308B6C97}"/>
                </a:ext>
              </a:extLst>
            </p:cNvPr>
            <p:cNvSpPr txBox="1"/>
            <p:nvPr/>
          </p:nvSpPr>
          <p:spPr>
            <a:xfrm>
              <a:off x="8331532" y="1172051"/>
              <a:ext cx="338062" cy="184666"/>
            </a:xfrm>
            <a:prstGeom prst="rect">
              <a:avLst/>
            </a:prstGeom>
            <a:noFill/>
          </p:spPr>
          <p:txBody>
            <a:bodyPr wrap="square" rtlCol="0">
              <a:spAutoFit/>
            </a:bodyPr>
            <a:lstStyle/>
            <a:p>
              <a:r>
                <a:rPr lang="en-US" sz="600" dirty="0"/>
                <a:t>0.07</a:t>
              </a:r>
            </a:p>
          </p:txBody>
        </p:sp>
        <p:sp>
          <p:nvSpPr>
            <p:cNvPr id="69" name="TextBox 68">
              <a:extLst>
                <a:ext uri="{FF2B5EF4-FFF2-40B4-BE49-F238E27FC236}">
                  <a16:creationId xmlns:a16="http://schemas.microsoft.com/office/drawing/2014/main" id="{7B4C059A-14BB-4D41-8F0E-55255F7F7F90}"/>
                </a:ext>
              </a:extLst>
            </p:cNvPr>
            <p:cNvSpPr txBox="1"/>
            <p:nvPr/>
          </p:nvSpPr>
          <p:spPr>
            <a:xfrm>
              <a:off x="7305920" y="1432499"/>
              <a:ext cx="342679" cy="184666"/>
            </a:xfrm>
            <a:prstGeom prst="rect">
              <a:avLst/>
            </a:prstGeom>
            <a:noFill/>
          </p:spPr>
          <p:txBody>
            <a:bodyPr wrap="square" rtlCol="0">
              <a:spAutoFit/>
            </a:bodyPr>
            <a:lstStyle/>
            <a:p>
              <a:r>
                <a:rPr lang="en-US" sz="600" dirty="0"/>
                <a:t>0.93</a:t>
              </a:r>
            </a:p>
          </p:txBody>
        </p:sp>
        <p:sp>
          <p:nvSpPr>
            <p:cNvPr id="70" name="TextBox 69">
              <a:extLst>
                <a:ext uri="{FF2B5EF4-FFF2-40B4-BE49-F238E27FC236}">
                  <a16:creationId xmlns:a16="http://schemas.microsoft.com/office/drawing/2014/main" id="{0C3EF95F-93C3-A54D-A83E-3B6298C40FFA}"/>
                </a:ext>
              </a:extLst>
            </p:cNvPr>
            <p:cNvSpPr txBox="1"/>
            <p:nvPr/>
          </p:nvSpPr>
          <p:spPr>
            <a:xfrm>
              <a:off x="7640079" y="1437982"/>
              <a:ext cx="333065" cy="184666"/>
            </a:xfrm>
            <a:prstGeom prst="rect">
              <a:avLst/>
            </a:prstGeom>
            <a:noFill/>
          </p:spPr>
          <p:txBody>
            <a:bodyPr wrap="square" rtlCol="0">
              <a:spAutoFit/>
            </a:bodyPr>
            <a:lstStyle/>
            <a:p>
              <a:r>
                <a:rPr lang="en-US" sz="600" dirty="0"/>
                <a:t>0.92</a:t>
              </a:r>
            </a:p>
          </p:txBody>
        </p:sp>
        <p:sp>
          <p:nvSpPr>
            <p:cNvPr id="71" name="TextBox 70">
              <a:extLst>
                <a:ext uri="{FF2B5EF4-FFF2-40B4-BE49-F238E27FC236}">
                  <a16:creationId xmlns:a16="http://schemas.microsoft.com/office/drawing/2014/main" id="{33A0F17D-46C8-E34A-84C3-E8DBF5E53233}"/>
                </a:ext>
              </a:extLst>
            </p:cNvPr>
            <p:cNvSpPr txBox="1"/>
            <p:nvPr/>
          </p:nvSpPr>
          <p:spPr>
            <a:xfrm>
              <a:off x="7979629" y="1437595"/>
              <a:ext cx="351903" cy="184666"/>
            </a:xfrm>
            <a:prstGeom prst="rect">
              <a:avLst/>
            </a:prstGeom>
            <a:noFill/>
          </p:spPr>
          <p:txBody>
            <a:bodyPr wrap="square" rtlCol="0">
              <a:spAutoFit/>
            </a:bodyPr>
            <a:lstStyle/>
            <a:p>
              <a:r>
                <a:rPr lang="en-US" sz="600" dirty="0"/>
                <a:t>0.03</a:t>
              </a:r>
            </a:p>
          </p:txBody>
        </p:sp>
        <p:sp>
          <p:nvSpPr>
            <p:cNvPr id="72" name="TextBox 71">
              <a:extLst>
                <a:ext uri="{FF2B5EF4-FFF2-40B4-BE49-F238E27FC236}">
                  <a16:creationId xmlns:a16="http://schemas.microsoft.com/office/drawing/2014/main" id="{1F2679CE-0189-4F41-A6F5-BD7C8F189897}"/>
                </a:ext>
              </a:extLst>
            </p:cNvPr>
            <p:cNvSpPr txBox="1"/>
            <p:nvPr/>
          </p:nvSpPr>
          <p:spPr>
            <a:xfrm>
              <a:off x="8368204" y="1432499"/>
              <a:ext cx="342394" cy="184666"/>
            </a:xfrm>
            <a:prstGeom prst="rect">
              <a:avLst/>
            </a:prstGeom>
            <a:noFill/>
          </p:spPr>
          <p:txBody>
            <a:bodyPr wrap="square" rtlCol="0">
              <a:spAutoFit/>
            </a:bodyPr>
            <a:lstStyle/>
            <a:p>
              <a:r>
                <a:rPr lang="en-US" sz="600" dirty="0"/>
                <a:t>0.02</a:t>
              </a:r>
            </a:p>
          </p:txBody>
        </p:sp>
        <p:sp>
          <p:nvSpPr>
            <p:cNvPr id="73" name="TextBox 72">
              <a:extLst>
                <a:ext uri="{FF2B5EF4-FFF2-40B4-BE49-F238E27FC236}">
                  <a16:creationId xmlns:a16="http://schemas.microsoft.com/office/drawing/2014/main" id="{503A9821-456A-4C43-B74D-F1521050C10B}"/>
                </a:ext>
              </a:extLst>
            </p:cNvPr>
            <p:cNvSpPr txBox="1"/>
            <p:nvPr/>
          </p:nvSpPr>
          <p:spPr>
            <a:xfrm>
              <a:off x="7631925" y="1682219"/>
              <a:ext cx="352189" cy="184666"/>
            </a:xfrm>
            <a:prstGeom prst="rect">
              <a:avLst/>
            </a:prstGeom>
            <a:noFill/>
          </p:spPr>
          <p:txBody>
            <a:bodyPr wrap="square" rtlCol="0">
              <a:spAutoFit/>
            </a:bodyPr>
            <a:lstStyle/>
            <a:p>
              <a:r>
                <a:rPr lang="en-US" sz="600" dirty="0"/>
                <a:t>0.05</a:t>
              </a:r>
            </a:p>
          </p:txBody>
        </p:sp>
        <p:sp>
          <p:nvSpPr>
            <p:cNvPr id="74" name="TextBox 73">
              <a:extLst>
                <a:ext uri="{FF2B5EF4-FFF2-40B4-BE49-F238E27FC236}">
                  <a16:creationId xmlns:a16="http://schemas.microsoft.com/office/drawing/2014/main" id="{106F2BF0-3A70-1E46-A1AF-AAE96901BA5D}"/>
                </a:ext>
              </a:extLst>
            </p:cNvPr>
            <p:cNvSpPr txBox="1"/>
            <p:nvPr/>
          </p:nvSpPr>
          <p:spPr>
            <a:xfrm>
              <a:off x="7280471" y="1675624"/>
              <a:ext cx="368648" cy="184666"/>
            </a:xfrm>
            <a:prstGeom prst="rect">
              <a:avLst/>
            </a:prstGeom>
            <a:noFill/>
          </p:spPr>
          <p:txBody>
            <a:bodyPr wrap="square" rtlCol="0">
              <a:spAutoFit/>
            </a:bodyPr>
            <a:lstStyle/>
            <a:p>
              <a:r>
                <a:rPr lang="en-US" sz="600" dirty="0"/>
                <a:t>0.04</a:t>
              </a:r>
            </a:p>
          </p:txBody>
        </p:sp>
        <p:sp>
          <p:nvSpPr>
            <p:cNvPr id="75" name="TextBox 74">
              <a:extLst>
                <a:ext uri="{FF2B5EF4-FFF2-40B4-BE49-F238E27FC236}">
                  <a16:creationId xmlns:a16="http://schemas.microsoft.com/office/drawing/2014/main" id="{F8CD7E73-EBD5-FC40-86D5-8A892007C7FF}"/>
                </a:ext>
              </a:extLst>
            </p:cNvPr>
            <p:cNvSpPr txBox="1"/>
            <p:nvPr/>
          </p:nvSpPr>
          <p:spPr>
            <a:xfrm>
              <a:off x="7990314" y="1678226"/>
              <a:ext cx="336450" cy="184666"/>
            </a:xfrm>
            <a:prstGeom prst="rect">
              <a:avLst/>
            </a:prstGeom>
            <a:noFill/>
          </p:spPr>
          <p:txBody>
            <a:bodyPr wrap="square" rtlCol="0">
              <a:spAutoFit/>
            </a:bodyPr>
            <a:lstStyle/>
            <a:p>
              <a:r>
                <a:rPr lang="en-US" sz="600" dirty="0"/>
                <a:t>0.1</a:t>
              </a:r>
            </a:p>
          </p:txBody>
        </p:sp>
        <p:sp>
          <p:nvSpPr>
            <p:cNvPr id="76" name="TextBox 75">
              <a:extLst>
                <a:ext uri="{FF2B5EF4-FFF2-40B4-BE49-F238E27FC236}">
                  <a16:creationId xmlns:a16="http://schemas.microsoft.com/office/drawing/2014/main" id="{2712A9FB-67BB-064E-911F-5613CE3E5A94}"/>
                </a:ext>
              </a:extLst>
            </p:cNvPr>
            <p:cNvSpPr txBox="1"/>
            <p:nvPr/>
          </p:nvSpPr>
          <p:spPr>
            <a:xfrm>
              <a:off x="8349012" y="1680617"/>
              <a:ext cx="344680" cy="184666"/>
            </a:xfrm>
            <a:prstGeom prst="rect">
              <a:avLst/>
            </a:prstGeom>
            <a:noFill/>
          </p:spPr>
          <p:txBody>
            <a:bodyPr wrap="square" rtlCol="0">
              <a:spAutoFit/>
            </a:bodyPr>
            <a:lstStyle/>
            <a:p>
              <a:r>
                <a:rPr lang="en-US" sz="600" dirty="0"/>
                <a:t>0.04</a:t>
              </a:r>
            </a:p>
          </p:txBody>
        </p:sp>
      </p:gr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B8BE2DFB-5506-8D40-8D08-5763719D59E7}"/>
                  </a:ext>
                </a:extLst>
              </p:cNvPr>
              <p:cNvSpPr txBox="1"/>
              <p:nvPr/>
            </p:nvSpPr>
            <p:spPr>
              <a:xfrm>
                <a:off x="7305920" y="2345854"/>
                <a:ext cx="474014" cy="333233"/>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𝑡</m:t>
                          </m:r>
                        </m:e>
                        <m:sub>
                          <m:r>
                            <a:rPr lang="en-US" i="1">
                              <a:latin typeface="Cambria Math" panose="02040503050406030204" pitchFamily="18" charset="0"/>
                            </a:rPr>
                            <m:t>𝑖</m:t>
                          </m:r>
                        </m:sub>
                        <m:sup>
                          <m:r>
                            <a:rPr lang="en-US" i="1">
                              <a:latin typeface="Cambria Math" panose="02040503050406030204" pitchFamily="18" charset="0"/>
                            </a:rPr>
                            <m:t>𝑝</m:t>
                          </m:r>
                        </m:sup>
                      </m:sSubSup>
                    </m:oMath>
                  </m:oMathPara>
                </a14:m>
                <a:endParaRPr lang="en-US" dirty="0"/>
              </a:p>
            </p:txBody>
          </p:sp>
        </mc:Choice>
        <mc:Fallback xmlns="">
          <p:sp>
            <p:nvSpPr>
              <p:cNvPr id="43" name="TextBox 42">
                <a:extLst>
                  <a:ext uri="{FF2B5EF4-FFF2-40B4-BE49-F238E27FC236}">
                    <a16:creationId xmlns:a16="http://schemas.microsoft.com/office/drawing/2014/main" id="{B8BE2DFB-5506-8D40-8D08-5763719D59E7}"/>
                  </a:ext>
                </a:extLst>
              </p:cNvPr>
              <p:cNvSpPr txBox="1">
                <a:spLocks noRot="1" noChangeAspect="1" noMove="1" noResize="1" noEditPoints="1" noAdjustHandles="1" noChangeArrowheads="1" noChangeShapeType="1" noTextEdit="1"/>
              </p:cNvSpPr>
              <p:nvPr/>
            </p:nvSpPr>
            <p:spPr>
              <a:xfrm>
                <a:off x="7305920" y="2345854"/>
                <a:ext cx="474014" cy="333233"/>
              </a:xfrm>
              <a:prstGeom prst="rect">
                <a:avLst/>
              </a:prstGeom>
              <a:blipFill>
                <a:blip r:embed="rId85"/>
                <a:stretch>
                  <a:fillRect/>
                </a:stretch>
              </a:blipFill>
            </p:spPr>
            <p:txBody>
              <a:bodyPr/>
              <a:lstStyle/>
              <a:p>
                <a:r>
                  <a:rPr lang="en-US">
                    <a:noFill/>
                  </a:rPr>
                  <a:t> </a:t>
                </a:r>
              </a:p>
            </p:txBody>
          </p:sp>
        </mc:Fallback>
      </mc:AlternateContent>
      <p:cxnSp>
        <p:nvCxnSpPr>
          <p:cNvPr id="78" name="Curved Connector 77">
            <a:extLst>
              <a:ext uri="{FF2B5EF4-FFF2-40B4-BE49-F238E27FC236}">
                <a16:creationId xmlns:a16="http://schemas.microsoft.com/office/drawing/2014/main" id="{84548370-934E-AF46-8B32-038106A6E055}"/>
              </a:ext>
            </a:extLst>
          </p:cNvPr>
          <p:cNvCxnSpPr>
            <a:stCxn id="43" idx="3"/>
            <a:endCxn id="75" idx="2"/>
          </p:cNvCxnSpPr>
          <p:nvPr/>
        </p:nvCxnSpPr>
        <p:spPr>
          <a:xfrm flipV="1">
            <a:off x="7779934" y="2109780"/>
            <a:ext cx="378872" cy="40269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6A951023-5D10-A540-8014-9BB0CA68DBCE}"/>
                  </a:ext>
                </a:extLst>
              </p:cNvPr>
              <p:cNvSpPr txBox="1"/>
              <p:nvPr/>
            </p:nvSpPr>
            <p:spPr>
              <a:xfrm>
                <a:off x="6621293" y="1298488"/>
                <a:ext cx="474014"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𝑐𝑙𝑎𝑠𝑠</m:t>
                      </m:r>
                      <m:r>
                        <a:rPr lang="en-US" b="0" i="1" smtClean="0">
                          <a:latin typeface="Cambria Math" panose="02040503050406030204" pitchFamily="18" charset="0"/>
                        </a:rPr>
                        <m:t> </m:t>
                      </m:r>
                      <m:r>
                        <a:rPr lang="en-US" b="0" i="1" smtClean="0">
                          <a:latin typeface="Cambria Math" panose="02040503050406030204" pitchFamily="18" charset="0"/>
                        </a:rPr>
                        <m:t>𝑖</m:t>
                      </m:r>
                    </m:oMath>
                  </m:oMathPara>
                </a14:m>
                <a:endParaRPr lang="en-US" dirty="0"/>
              </a:p>
            </p:txBody>
          </p:sp>
        </mc:Choice>
        <mc:Fallback xmlns="">
          <p:sp>
            <p:nvSpPr>
              <p:cNvPr id="82" name="TextBox 81">
                <a:extLst>
                  <a:ext uri="{FF2B5EF4-FFF2-40B4-BE49-F238E27FC236}">
                    <a16:creationId xmlns:a16="http://schemas.microsoft.com/office/drawing/2014/main" id="{6A951023-5D10-A540-8014-9BB0CA68DBCE}"/>
                  </a:ext>
                </a:extLst>
              </p:cNvPr>
              <p:cNvSpPr txBox="1">
                <a:spLocks noRot="1" noChangeAspect="1" noMove="1" noResize="1" noEditPoints="1" noAdjustHandles="1" noChangeArrowheads="1" noChangeShapeType="1" noTextEdit="1"/>
              </p:cNvSpPr>
              <p:nvPr/>
            </p:nvSpPr>
            <p:spPr>
              <a:xfrm>
                <a:off x="6621293" y="1298488"/>
                <a:ext cx="474014" cy="307777"/>
              </a:xfrm>
              <a:prstGeom prst="rect">
                <a:avLst/>
              </a:prstGeom>
              <a:blipFill>
                <a:blip r:embed="rId86"/>
                <a:stretch>
                  <a:fillRect r="-36842" b="-1600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5FA430C-0DC9-084A-8A0F-54B228328C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mc:AlternateContent xmlns:mc="http://schemas.openxmlformats.org/markup-compatibility/2006" xmlns:a14="http://schemas.microsoft.com/office/drawing/2010/main">
        <mc:Choice Requires="a14">
          <p:sp>
            <p:nvSpPr>
              <p:cNvPr id="77" name="Text Placeholder 2">
                <a:extLst>
                  <a:ext uri="{FF2B5EF4-FFF2-40B4-BE49-F238E27FC236}">
                    <a16:creationId xmlns:a16="http://schemas.microsoft.com/office/drawing/2014/main" id="{A8DFBE9D-A56B-A049-AD65-7CDE8C6DBACF}"/>
                  </a:ext>
                </a:extLst>
              </p:cNvPr>
              <p:cNvSpPr txBox="1">
                <a:spLocks/>
              </p:cNvSpPr>
              <p:nvPr/>
            </p:nvSpPr>
            <p:spPr>
              <a:xfrm>
                <a:off x="310754" y="3943842"/>
                <a:ext cx="8520600" cy="59188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14:m>
                  <m:oMath xmlns:m="http://schemas.openxmlformats.org/officeDocument/2006/math">
                    <m:sSub>
                      <m:sSubPr>
                        <m:ctrlPr>
                          <a:rPr lang="en-US" i="1" smtClean="0">
                            <a:solidFill>
                              <a:srgbClr val="808080"/>
                            </a:solidFill>
                            <a:latin typeface="Cambria Math" panose="02040503050406030204" pitchFamily="18" charset="0"/>
                          </a:rPr>
                        </m:ctrlPr>
                      </m:sSubPr>
                      <m:e>
                        <m:acc>
                          <m:accPr>
                            <m:chr m:val="̂"/>
                            <m:ctrlPr>
                              <a:rPr lang="en-US" i="1" smtClean="0">
                                <a:solidFill>
                                  <a:srgbClr val="808080"/>
                                </a:solidFill>
                                <a:latin typeface="Cambria Math" panose="02040503050406030204" pitchFamily="18" charset="0"/>
                              </a:rPr>
                            </m:ctrlPr>
                          </m:accPr>
                          <m:e>
                            <m:r>
                              <a:rPr lang="en-US" i="1" smtClean="0">
                                <a:solidFill>
                                  <a:srgbClr val="808080"/>
                                </a:solidFill>
                                <a:latin typeface="Cambria Math" panose="02040503050406030204" pitchFamily="18" charset="0"/>
                              </a:rPr>
                              <m:t>𝑡</m:t>
                            </m:r>
                          </m:e>
                        </m:acc>
                      </m:e>
                      <m:sub>
                        <m:r>
                          <a:rPr lang="en-US" i="1" smtClean="0">
                            <a:solidFill>
                              <a:srgbClr val="808080"/>
                            </a:solidFill>
                            <a:latin typeface="Cambria Math" panose="02040503050406030204" pitchFamily="18" charset="0"/>
                          </a:rPr>
                          <m:t>𝑖</m:t>
                        </m:r>
                      </m:sub>
                    </m:sSub>
                    <m:r>
                      <a:rPr lang="en-US" i="1" smtClean="0">
                        <a:solidFill>
                          <a:srgbClr val="808080"/>
                        </a:solidFill>
                        <a:latin typeface="Cambria Math" panose="02040503050406030204" pitchFamily="18" charset="0"/>
                      </a:rPr>
                      <m:t>= </m:t>
                    </m:r>
                    <m:nary>
                      <m:naryPr>
                        <m:chr m:val="∑"/>
                        <m:supHide m:val="on"/>
                        <m:ctrlPr>
                          <a:rPr lang="en-US" i="1" smtClean="0">
                            <a:solidFill>
                              <a:srgbClr val="808080"/>
                            </a:solidFill>
                            <a:latin typeface="Cambria Math" panose="02040503050406030204" pitchFamily="18" charset="0"/>
                          </a:rPr>
                        </m:ctrlPr>
                      </m:naryPr>
                      <m:sub>
                        <m:r>
                          <m:rPr>
                            <m:brk m:alnAt="7"/>
                          </m:rPr>
                          <a:rPr lang="en-US" i="1" smtClean="0">
                            <a:solidFill>
                              <a:srgbClr val="808080"/>
                            </a:solidFill>
                            <a:latin typeface="Cambria Math" panose="02040503050406030204" pitchFamily="18" charset="0"/>
                          </a:rPr>
                          <m:t>𝑝</m:t>
                        </m:r>
                      </m:sub>
                      <m:sup/>
                      <m:e>
                        <m:sSubSup>
                          <m:sSubSupPr>
                            <m:ctrlPr>
                              <a:rPr lang="en-US" i="1">
                                <a:solidFill>
                                  <a:srgbClr val="808080"/>
                                </a:solidFill>
                                <a:latin typeface="Cambria Math" panose="02040503050406030204" pitchFamily="18" charset="0"/>
                              </a:rPr>
                            </m:ctrlPr>
                          </m:sSubSupPr>
                          <m:e>
                            <m:r>
                              <a:rPr lang="en-US" i="1">
                                <a:solidFill>
                                  <a:srgbClr val="808080"/>
                                </a:solidFill>
                                <a:latin typeface="Cambria Math" panose="02040503050406030204" pitchFamily="18" charset="0"/>
                              </a:rPr>
                              <m:t>𝑡</m:t>
                            </m:r>
                          </m:e>
                          <m:sub>
                            <m:r>
                              <a:rPr lang="en-US" i="1">
                                <a:solidFill>
                                  <a:srgbClr val="808080"/>
                                </a:solidFill>
                                <a:latin typeface="Cambria Math" panose="02040503050406030204" pitchFamily="18" charset="0"/>
                              </a:rPr>
                              <m:t>𝑖</m:t>
                            </m:r>
                          </m:sub>
                          <m:sup>
                            <m:r>
                              <a:rPr lang="en-US" i="1">
                                <a:solidFill>
                                  <a:srgbClr val="808080"/>
                                </a:solidFill>
                                <a:latin typeface="Cambria Math" panose="02040503050406030204" pitchFamily="18" charset="0"/>
                              </a:rPr>
                              <m:t>𝑝</m:t>
                            </m:r>
                          </m:sup>
                        </m:sSubSup>
                      </m:e>
                    </m:nary>
                  </m:oMath>
                </a14:m>
                <a:endParaRPr lang="en-US" i="1" dirty="0">
                  <a:solidFill>
                    <a:srgbClr val="808080"/>
                  </a:solidFill>
                </a:endParaRPr>
              </a:p>
              <a:p>
                <a:endParaRPr lang="en-US" dirty="0">
                  <a:solidFill>
                    <a:srgbClr val="808080"/>
                  </a:solidFill>
                </a:endParaRPr>
              </a:p>
            </p:txBody>
          </p:sp>
        </mc:Choice>
        <mc:Fallback xmlns="">
          <p:sp>
            <p:nvSpPr>
              <p:cNvPr id="77" name="Text Placeholder 2">
                <a:extLst>
                  <a:ext uri="{FF2B5EF4-FFF2-40B4-BE49-F238E27FC236}">
                    <a16:creationId xmlns:a16="http://schemas.microsoft.com/office/drawing/2014/main" id="{A8DFBE9D-A56B-A049-AD65-7CDE8C6DBACF}"/>
                  </a:ext>
                </a:extLst>
              </p:cNvPr>
              <p:cNvSpPr txBox="1">
                <a:spLocks noRot="1" noChangeAspect="1" noMove="1" noResize="1" noEditPoints="1" noAdjustHandles="1" noChangeArrowheads="1" noChangeShapeType="1" noTextEdit="1"/>
              </p:cNvSpPr>
              <p:nvPr/>
            </p:nvSpPr>
            <p:spPr>
              <a:xfrm>
                <a:off x="310754" y="3943842"/>
                <a:ext cx="8520600" cy="591888"/>
              </a:xfrm>
              <a:prstGeom prst="rect">
                <a:avLst/>
              </a:prstGeom>
              <a:blipFill>
                <a:blip r:embed="rId87"/>
                <a:stretch>
                  <a:fillRect t="-54167" b="-8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 Placeholder 2">
                <a:extLst>
                  <a:ext uri="{FF2B5EF4-FFF2-40B4-BE49-F238E27FC236}">
                    <a16:creationId xmlns:a16="http://schemas.microsoft.com/office/drawing/2014/main" id="{000F2A29-166F-5648-8491-C1817F8A326A}"/>
                  </a:ext>
                </a:extLst>
              </p:cNvPr>
              <p:cNvSpPr txBox="1">
                <a:spLocks/>
              </p:cNvSpPr>
              <p:nvPr/>
            </p:nvSpPr>
            <p:spPr>
              <a:xfrm>
                <a:off x="311227" y="3517857"/>
                <a:ext cx="8520600" cy="53978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14:m>
                  <m:oMath xmlns:m="http://schemas.openxmlformats.org/officeDocument/2006/math">
                    <m:sSubSup>
                      <m:sSubSupPr>
                        <m:ctrlPr>
                          <a:rPr lang="en-US" i="1">
                            <a:solidFill>
                              <a:srgbClr val="808080"/>
                            </a:solidFill>
                            <a:latin typeface="Cambria Math" panose="02040503050406030204" pitchFamily="18" charset="0"/>
                          </a:rPr>
                        </m:ctrlPr>
                      </m:sSubSupPr>
                      <m:e>
                        <m:r>
                          <a:rPr lang="en-US" i="1">
                            <a:solidFill>
                              <a:srgbClr val="808080"/>
                            </a:solidFill>
                            <a:latin typeface="Cambria Math" panose="02040503050406030204" pitchFamily="18" charset="0"/>
                          </a:rPr>
                          <m:t>𝑡</m:t>
                        </m:r>
                      </m:e>
                      <m:sub>
                        <m:r>
                          <a:rPr lang="en-US" i="1">
                            <a:solidFill>
                              <a:srgbClr val="808080"/>
                            </a:solidFill>
                            <a:latin typeface="Cambria Math" panose="02040503050406030204" pitchFamily="18" charset="0"/>
                          </a:rPr>
                          <m:t>𝑖</m:t>
                        </m:r>
                      </m:sub>
                      <m:sup>
                        <m:r>
                          <a:rPr lang="en-US" i="1">
                            <a:solidFill>
                              <a:srgbClr val="808080"/>
                            </a:solidFill>
                            <a:latin typeface="Cambria Math" panose="02040503050406030204" pitchFamily="18" charset="0"/>
                          </a:rPr>
                          <m:t>𝑝</m:t>
                        </m:r>
                      </m:sup>
                    </m:sSubSup>
                    <m:r>
                      <a:rPr lang="en-US" i="1" smtClean="0">
                        <a:solidFill>
                          <a:srgbClr val="808080"/>
                        </a:solidFill>
                        <a:latin typeface="Cambria Math" panose="02040503050406030204" pitchFamily="18" charset="0"/>
                        <a:ea typeface="Cambria Math" panose="02040503050406030204" pitchFamily="18" charset="0"/>
                      </a:rPr>
                      <m:t>∈</m:t>
                    </m:r>
                    <m:d>
                      <m:dPr>
                        <m:begChr m:val="["/>
                        <m:endChr m:val="]"/>
                        <m:ctrlPr>
                          <a:rPr lang="en-US" i="1" smtClean="0">
                            <a:solidFill>
                              <a:srgbClr val="808080"/>
                            </a:solidFill>
                            <a:latin typeface="Cambria Math" panose="02040503050406030204" pitchFamily="18" charset="0"/>
                            <a:ea typeface="Cambria Math" panose="02040503050406030204" pitchFamily="18" charset="0"/>
                          </a:rPr>
                        </m:ctrlPr>
                      </m:dPr>
                      <m:e>
                        <m:r>
                          <a:rPr lang="en-US" i="1" smtClean="0">
                            <a:solidFill>
                              <a:srgbClr val="808080"/>
                            </a:solidFill>
                            <a:latin typeface="Cambria Math" panose="02040503050406030204" pitchFamily="18" charset="0"/>
                            <a:ea typeface="Cambria Math" panose="02040503050406030204" pitchFamily="18" charset="0"/>
                          </a:rPr>
                          <m:t>0, 1</m:t>
                        </m:r>
                      </m:e>
                    </m:d>
                  </m:oMath>
                </a14:m>
                <a:endParaRPr lang="en-US" i="1" dirty="0">
                  <a:solidFill>
                    <a:srgbClr val="808080"/>
                  </a:solidFill>
                </a:endParaRPr>
              </a:p>
              <a:p>
                <a:endParaRPr lang="en-US" dirty="0">
                  <a:solidFill>
                    <a:srgbClr val="808080"/>
                  </a:solidFill>
                </a:endParaRPr>
              </a:p>
            </p:txBody>
          </p:sp>
        </mc:Choice>
        <mc:Fallback xmlns="">
          <p:sp>
            <p:nvSpPr>
              <p:cNvPr id="79" name="Text Placeholder 2">
                <a:extLst>
                  <a:ext uri="{FF2B5EF4-FFF2-40B4-BE49-F238E27FC236}">
                    <a16:creationId xmlns:a16="http://schemas.microsoft.com/office/drawing/2014/main" id="{000F2A29-166F-5648-8491-C1817F8A326A}"/>
                  </a:ext>
                </a:extLst>
              </p:cNvPr>
              <p:cNvSpPr txBox="1">
                <a:spLocks noRot="1" noChangeAspect="1" noMove="1" noResize="1" noEditPoints="1" noAdjustHandles="1" noChangeArrowheads="1" noChangeShapeType="1" noTextEdit="1"/>
              </p:cNvSpPr>
              <p:nvPr/>
            </p:nvSpPr>
            <p:spPr>
              <a:xfrm>
                <a:off x="311227" y="3517857"/>
                <a:ext cx="8520600" cy="539789"/>
              </a:xfrm>
              <a:prstGeom prst="rect">
                <a:avLst/>
              </a:prstGeom>
              <a:blipFill>
                <a:blip r:embed="rId8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 Placeholder 2">
                <a:extLst>
                  <a:ext uri="{FF2B5EF4-FFF2-40B4-BE49-F238E27FC236}">
                    <a16:creationId xmlns:a16="http://schemas.microsoft.com/office/drawing/2014/main" id="{B1E96AA7-9A84-D340-9FFF-251E4823AE7C}"/>
                  </a:ext>
                </a:extLst>
              </p:cNvPr>
              <p:cNvSpPr txBox="1">
                <a:spLocks/>
              </p:cNvSpPr>
              <p:nvPr/>
            </p:nvSpPr>
            <p:spPr>
              <a:xfrm>
                <a:off x="310754" y="4418383"/>
                <a:ext cx="8520600" cy="481682"/>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14:m>
                  <m:oMath xmlns:m="http://schemas.openxmlformats.org/officeDocument/2006/math">
                    <m:sSub>
                      <m:sSubPr>
                        <m:ctrlPr>
                          <a:rPr lang="en-US" i="1">
                            <a:solidFill>
                              <a:srgbClr val="808080"/>
                            </a:solidFill>
                            <a:latin typeface="Cambria Math" panose="02040503050406030204" pitchFamily="18" charset="0"/>
                          </a:rPr>
                        </m:ctrlPr>
                      </m:sSubPr>
                      <m:e>
                        <m:acc>
                          <m:accPr>
                            <m:chr m:val="̂"/>
                            <m:ctrlPr>
                              <a:rPr lang="en-US" i="1">
                                <a:solidFill>
                                  <a:srgbClr val="808080"/>
                                </a:solidFill>
                                <a:latin typeface="Cambria Math" panose="02040503050406030204" pitchFamily="18" charset="0"/>
                              </a:rPr>
                            </m:ctrlPr>
                          </m:accPr>
                          <m:e>
                            <m:r>
                              <a:rPr lang="en-US" i="1">
                                <a:solidFill>
                                  <a:srgbClr val="808080"/>
                                </a:solidFill>
                                <a:latin typeface="Cambria Math" panose="02040503050406030204" pitchFamily="18" charset="0"/>
                              </a:rPr>
                              <m:t>𝑡</m:t>
                            </m:r>
                          </m:e>
                        </m:acc>
                      </m:e>
                      <m:sub>
                        <m:r>
                          <a:rPr lang="en-US" i="1">
                            <a:solidFill>
                              <a:srgbClr val="808080"/>
                            </a:solidFill>
                            <a:latin typeface="Cambria Math" panose="02040503050406030204" pitchFamily="18" charset="0"/>
                          </a:rPr>
                          <m:t>𝑖</m:t>
                        </m:r>
                      </m:sub>
                    </m:sSub>
                  </m:oMath>
                </a14:m>
                <a:r>
                  <a:rPr lang="en-US" i="1" dirty="0">
                    <a:solidFill>
                      <a:srgbClr val="808080"/>
                    </a:solidFill>
                  </a:rPr>
                  <a:t> </a:t>
                </a:r>
                <a:r>
                  <a:rPr lang="en-US" dirty="0">
                    <a:solidFill>
                      <a:srgbClr val="808080"/>
                    </a:solidFill>
                  </a:rPr>
                  <a:t>should be close to the user annotation size </a:t>
                </a:r>
              </a:p>
              <a:p>
                <a:endParaRPr lang="en-US" i="1" dirty="0">
                  <a:solidFill>
                    <a:srgbClr val="808080"/>
                  </a:solidFill>
                </a:endParaRPr>
              </a:p>
              <a:p>
                <a:endParaRPr lang="en-US" dirty="0">
                  <a:solidFill>
                    <a:srgbClr val="808080"/>
                  </a:solidFill>
                </a:endParaRPr>
              </a:p>
            </p:txBody>
          </p:sp>
        </mc:Choice>
        <mc:Fallback xmlns="">
          <p:sp>
            <p:nvSpPr>
              <p:cNvPr id="80" name="Text Placeholder 2">
                <a:extLst>
                  <a:ext uri="{FF2B5EF4-FFF2-40B4-BE49-F238E27FC236}">
                    <a16:creationId xmlns:a16="http://schemas.microsoft.com/office/drawing/2014/main" id="{B1E96AA7-9A84-D340-9FFF-251E4823AE7C}"/>
                  </a:ext>
                </a:extLst>
              </p:cNvPr>
              <p:cNvSpPr txBox="1">
                <a:spLocks noRot="1" noChangeAspect="1" noMove="1" noResize="1" noEditPoints="1" noAdjustHandles="1" noChangeArrowheads="1" noChangeShapeType="1" noTextEdit="1"/>
              </p:cNvSpPr>
              <p:nvPr/>
            </p:nvSpPr>
            <p:spPr>
              <a:xfrm>
                <a:off x="310754" y="4418383"/>
                <a:ext cx="8520600" cy="481682"/>
              </a:xfrm>
              <a:prstGeom prst="rect">
                <a:avLst/>
              </a:prstGeom>
              <a:blipFill>
                <a:blip r:embed="rId89"/>
                <a:stretch>
                  <a:fillRect b="-52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1CE0E7-834A-0641-BAAB-B46BCDD004D6}"/>
                  </a:ext>
                </a:extLst>
              </p:cNvPr>
              <p:cNvSpPr txBox="1"/>
              <p:nvPr/>
            </p:nvSpPr>
            <p:spPr>
              <a:xfrm>
                <a:off x="7419818" y="2610140"/>
                <a:ext cx="1212360" cy="307777"/>
              </a:xfrm>
              <a:prstGeom prst="rect">
                <a:avLst/>
              </a:prstGeom>
              <a:noFill/>
            </p:spPr>
            <p:txBody>
              <a:bodyPr wrap="square" rtlCol="0">
                <a:spAutoFit/>
              </a:bodyPr>
              <a:lstStyle/>
              <a:p>
                <a14:m>
                  <m:oMath xmlns:m="http://schemas.openxmlformats.org/officeDocument/2006/math">
                    <m:sSub>
                      <m:sSubPr>
                        <m:ctrlPr>
                          <a:rPr lang="en-US" i="1" smtClean="0">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𝑡</m:t>
                            </m:r>
                          </m:e>
                        </m:acc>
                      </m:e>
                      <m:sub>
                        <m:r>
                          <a:rPr lang="en-US" i="1">
                            <a:solidFill>
                              <a:schemeClr val="tx1"/>
                            </a:solidFill>
                            <a:latin typeface="Cambria Math" panose="02040503050406030204" pitchFamily="18" charset="0"/>
                          </a:rPr>
                          <m:t>𝑖</m:t>
                        </m:r>
                      </m:sub>
                    </m:sSub>
                  </m:oMath>
                </a14:m>
                <a:r>
                  <a:rPr lang="en-US" dirty="0">
                    <a:solidFill>
                      <a:schemeClr val="tx1"/>
                    </a:solidFill>
                  </a:rPr>
                  <a:t> = 5.99</a:t>
                </a:r>
              </a:p>
            </p:txBody>
          </p:sp>
        </mc:Choice>
        <mc:Fallback xmlns="">
          <p:sp>
            <p:nvSpPr>
              <p:cNvPr id="8" name="TextBox 7">
                <a:extLst>
                  <a:ext uri="{FF2B5EF4-FFF2-40B4-BE49-F238E27FC236}">
                    <a16:creationId xmlns:a16="http://schemas.microsoft.com/office/drawing/2014/main" id="{6E1CE0E7-834A-0641-BAAB-B46BCDD004D6}"/>
                  </a:ext>
                </a:extLst>
              </p:cNvPr>
              <p:cNvSpPr txBox="1">
                <a:spLocks noRot="1" noChangeAspect="1" noMove="1" noResize="1" noEditPoints="1" noAdjustHandles="1" noChangeArrowheads="1" noChangeShapeType="1" noTextEdit="1"/>
              </p:cNvSpPr>
              <p:nvPr/>
            </p:nvSpPr>
            <p:spPr>
              <a:xfrm>
                <a:off x="7419818" y="2610140"/>
                <a:ext cx="1212360" cy="307777"/>
              </a:xfrm>
              <a:prstGeom prst="rect">
                <a:avLst/>
              </a:prstGeom>
              <a:blipFill>
                <a:blip r:embed="rId90"/>
                <a:stretch>
                  <a:fillRect t="-4000" b="-20000"/>
                </a:stretch>
              </a:blipFill>
            </p:spPr>
            <p:txBody>
              <a:bodyPr/>
              <a:lstStyle/>
              <a:p>
                <a:r>
                  <a:rPr lang="en-US">
                    <a:noFill/>
                  </a:rPr>
                  <a:t> </a:t>
                </a:r>
              </a:p>
            </p:txBody>
          </p:sp>
        </mc:Fallback>
      </mc:AlternateContent>
    </p:spTree>
    <p:extLst>
      <p:ext uri="{BB962C8B-B14F-4D97-AF65-F5344CB8AC3E}">
        <p14:creationId xmlns:p14="http://schemas.microsoft.com/office/powerpoint/2010/main" val="314356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nodeType="with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fade">
                                      <p:cBhvr>
                                        <p:cTn id="40" dur="500"/>
                                        <p:tgtEl>
                                          <p:spTgt spid="8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fade">
                                      <p:cBhvr>
                                        <p:cTn id="48" dur="500"/>
                                        <p:tgtEl>
                                          <p:spTgt spid="7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fade">
                                      <p:cBhvr>
                                        <p:cTn id="51" dur="500"/>
                                        <p:tgtEl>
                                          <p:spTgt spid="3">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xEl>
                                              <p:pRg st="1" end="1"/>
                                            </p:txEl>
                                          </p:spTgt>
                                        </p:tgtEl>
                                        <p:attrNameLst>
                                          <p:attrName>style.visibility</p:attrName>
                                        </p:attrNameLst>
                                      </p:cBhvr>
                                      <p:to>
                                        <p:strVal val="visible"/>
                                      </p:to>
                                    </p:set>
                                    <p:animEffect transition="in" filter="fade">
                                      <p:cBhvr>
                                        <p:cTn id="54" dur="500"/>
                                        <p:tgtEl>
                                          <p:spTgt spid="3">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9"/>
                                        </p:tgtEl>
                                        <p:attrNameLst>
                                          <p:attrName>style.visibility</p:attrName>
                                        </p:attrNameLst>
                                      </p:cBhvr>
                                      <p:to>
                                        <p:strVal val="visible"/>
                                      </p:to>
                                    </p:set>
                                    <p:animEffect transition="in" filter="fade">
                                      <p:cBhvr>
                                        <p:cTn id="59" dur="500"/>
                                        <p:tgtEl>
                                          <p:spTgt spid="7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8"/>
                                        </p:tgtEl>
                                        <p:attrNameLst>
                                          <p:attrName>style.visibility</p:attrName>
                                        </p:attrNameLst>
                                      </p:cBhvr>
                                      <p:to>
                                        <p:strVal val="visible"/>
                                      </p:to>
                                    </p:set>
                                    <p:animEffect transition="in" filter="fade">
                                      <p:cBhvr>
                                        <p:cTn id="64" dur="500"/>
                                        <p:tgtEl>
                                          <p:spTgt spid="11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fade">
                                      <p:cBhvr>
                                        <p:cTn id="69" dur="500"/>
                                        <p:tgtEl>
                                          <p:spTgt spid="7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p:bldP spid="20" grpId="0"/>
      <p:bldP spid="43" grpId="0"/>
      <p:bldP spid="82" grpId="0"/>
      <p:bldP spid="77" grpId="0"/>
      <p:bldP spid="79" grpId="0"/>
      <p:bldP spid="80"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59E6-40A7-A24D-900E-A0A58266F398}"/>
              </a:ext>
            </a:extLst>
          </p:cNvPr>
          <p:cNvSpPr>
            <a:spLocks noGrp="1"/>
          </p:cNvSpPr>
          <p:nvPr>
            <p:ph type="title"/>
          </p:nvPr>
        </p:nvSpPr>
        <p:spPr/>
        <p:txBody>
          <a:bodyPr>
            <a:normAutofit fontScale="90000"/>
          </a:bodyPr>
          <a:lstStyle/>
          <a:p>
            <a:r>
              <a:rPr lang="en-US" dirty="0"/>
              <a:t>Quadratic Volumetric Loss (QVL)</a:t>
            </a:r>
            <a:endParaRPr lang="en-US" i="1"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D45BADF-9D8B-6C4F-8633-F9592E819FFA}"/>
                  </a:ext>
                </a:extLst>
              </p:cNvPr>
              <p:cNvSpPr>
                <a:spLocks noGrp="1"/>
              </p:cNvSpPr>
              <p:nvPr>
                <p:ph type="body" idx="1"/>
              </p:nvPr>
            </p:nvSpPr>
            <p:spPr>
              <a:xfrm>
                <a:off x="311700" y="1152475"/>
                <a:ext cx="4455266" cy="3786848"/>
              </a:xfrm>
            </p:spPr>
            <p:txBody>
              <a:bodyPr>
                <a:normAutofit/>
              </a:bodyPr>
              <a:lstStyle/>
              <a:p>
                <a:r>
                  <a:rPr lang="en-US" dirty="0">
                    <a:latin typeface="Cambria Math" panose="02040503050406030204" pitchFamily="18" charset="0"/>
                  </a:rPr>
                  <a:t>Mean Square Error</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𝑠𝑖𝑧𝑒</m:t>
                        </m:r>
                      </m:e>
                      <m:sub>
                        <m:r>
                          <a:rPr lang="en-US" i="1">
                            <a:latin typeface="Cambria Math" panose="02040503050406030204" pitchFamily="18" charset="0"/>
                          </a:rPr>
                          <m:t>𝑖</m:t>
                        </m:r>
                      </m:sub>
                    </m:sSub>
                  </m:oMath>
                </a14:m>
                <a:r>
                  <a:rPr lang="en-US" dirty="0"/>
                  <a:t> : size of class </a:t>
                </a:r>
                <a14:m>
                  <m:oMath xmlns:m="http://schemas.openxmlformats.org/officeDocument/2006/math">
                    <m:r>
                      <a:rPr lang="en-US" i="1">
                        <a:latin typeface="Cambria Math" panose="02040503050406030204" pitchFamily="18" charset="0"/>
                      </a:rPr>
                      <m:t>𝑖</m:t>
                    </m:r>
                    <m:r>
                      <a:rPr lang="en-US" i="1">
                        <a:latin typeface="Cambria Math" panose="02040503050406030204" pitchFamily="18" charset="0"/>
                      </a:rPr>
                      <m:t> </m:t>
                    </m:r>
                  </m:oMath>
                </a14:m>
                <a:r>
                  <a:rPr lang="en-US" dirty="0"/>
                  <a:t>in image </a:t>
                </a:r>
                <a:r>
                  <a:rPr lang="en-US" i="1" dirty="0"/>
                  <a:t>I</a:t>
                </a:r>
                <a:endParaRPr lang="en-US" dirty="0">
                  <a:latin typeface="Cambria Math" panose="02040503050406030204" pitchFamily="18" charset="0"/>
                </a:endParaRPr>
              </a:p>
              <a:p>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𝑡</m:t>
                            </m:r>
                          </m:e>
                        </m:acc>
                      </m:e>
                      <m:sub>
                        <m:r>
                          <a:rPr lang="en-US" i="1">
                            <a:latin typeface="Cambria Math" panose="02040503050406030204" pitchFamily="18" charset="0"/>
                          </a:rPr>
                          <m:t>𝑖</m:t>
                        </m:r>
                      </m:sub>
                    </m:sSub>
                  </m:oMath>
                </a14:m>
                <a:r>
                  <a:rPr lang="en-US" dirty="0"/>
                  <a:t> : network estimate of class </a:t>
                </a:r>
                <a14:m>
                  <m:oMath xmlns:m="http://schemas.openxmlformats.org/officeDocument/2006/math">
                    <m:r>
                      <a:rPr lang="en-US" i="1">
                        <a:latin typeface="Cambria Math" panose="02040503050406030204" pitchFamily="18" charset="0"/>
                      </a:rPr>
                      <m:t>𝑖</m:t>
                    </m:r>
                    <m:r>
                      <a:rPr lang="en-US" i="1">
                        <a:latin typeface="Cambria Math" panose="02040503050406030204" pitchFamily="18" charset="0"/>
                      </a:rPr>
                      <m:t> </m:t>
                    </m:r>
                  </m:oMath>
                </a14:m>
                <a:endParaRPr lang="en-US" dirty="0"/>
              </a:p>
              <a:p>
                <a14:m>
                  <m:oMath xmlns:m="http://schemas.openxmlformats.org/officeDocument/2006/math">
                    <m:r>
                      <a:rPr lang="en-US" i="1">
                        <a:latin typeface="Cambria Math" panose="02040503050406030204" pitchFamily="18" charset="0"/>
                      </a:rPr>
                      <m:t>𝐶</m:t>
                    </m:r>
                  </m:oMath>
                </a14:m>
                <a:r>
                  <a:rPr lang="en-US" dirty="0"/>
                  <a:t> : number of class</a:t>
                </a:r>
                <a:endParaRPr lang="en-US" dirty="0">
                  <a:latin typeface="Cambria Math" panose="02040503050406030204" pitchFamily="18" charset="0"/>
                </a:endParaRPr>
              </a:p>
              <a:p>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𝑳</m:t>
                        </m:r>
                      </m:e>
                      <m:sub>
                        <m:r>
                          <a:rPr lang="en-US" b="1" i="1" smtClean="0">
                            <a:latin typeface="Cambria Math" panose="02040503050406030204" pitchFamily="18" charset="0"/>
                          </a:rPr>
                          <m:t>𝑸𝑽𝑳</m:t>
                        </m:r>
                      </m:sub>
                    </m:sSub>
                    <m:r>
                      <a:rPr lang="en-US" b="1" i="1" smtClean="0">
                        <a:latin typeface="Cambria Math" panose="02040503050406030204" pitchFamily="18" charset="0"/>
                      </a:rPr>
                      <m:t>(</m:t>
                    </m:r>
                    <m:r>
                      <a:rPr lang="en-US" b="1" i="1" smtClean="0">
                        <a:latin typeface="Cambria Math" panose="02040503050406030204" pitchFamily="18" charset="0"/>
                      </a:rPr>
                      <m:t>𝑰</m:t>
                    </m:r>
                    <m:r>
                      <a:rPr lang="en-US" b="1" i="1" smtClean="0">
                        <a:latin typeface="Cambria Math" panose="02040503050406030204" pitchFamily="18" charset="0"/>
                      </a:rPr>
                      <m:t>)=</m:t>
                    </m:r>
                    <m:nary>
                      <m:naryPr>
                        <m:chr m:val="∑"/>
                        <m:ctrlPr>
                          <a:rPr lang="en-US" b="1" i="1" smtClean="0">
                            <a:latin typeface="Cambria Math" panose="02040503050406030204" pitchFamily="18" charset="0"/>
                          </a:rPr>
                        </m:ctrlPr>
                      </m:naryPr>
                      <m:sub>
                        <m:r>
                          <m:rPr>
                            <m:brk m:alnAt="23"/>
                          </m:rPr>
                          <a:rPr lang="en-US" b="1" i="1" smtClean="0">
                            <a:latin typeface="Cambria Math" panose="02040503050406030204" pitchFamily="18" charset="0"/>
                          </a:rPr>
                          <m:t>𝒊</m:t>
                        </m:r>
                        <m:r>
                          <a:rPr lang="en-US" b="1" i="1" smtClean="0">
                            <a:latin typeface="Cambria Math" panose="02040503050406030204" pitchFamily="18" charset="0"/>
                          </a:rPr>
                          <m:t>=</m:t>
                        </m:r>
                        <m:r>
                          <a:rPr lang="en-US" b="1" i="1" smtClean="0">
                            <a:latin typeface="Cambria Math" panose="02040503050406030204" pitchFamily="18" charset="0"/>
                          </a:rPr>
                          <m:t>𝟏</m:t>
                        </m:r>
                      </m:sub>
                      <m:sup>
                        <m:r>
                          <a:rPr lang="en-US" b="1" i="1" smtClean="0">
                            <a:latin typeface="Cambria Math" panose="02040503050406030204" pitchFamily="18" charset="0"/>
                          </a:rPr>
                          <m:t>𝑪</m:t>
                        </m:r>
                      </m:sup>
                      <m:e>
                        <m:sSup>
                          <m:sSupPr>
                            <m:ctrlPr>
                              <a:rPr lang="en-US" b="1" i="1" smtClean="0">
                                <a:latin typeface="Cambria Math" panose="02040503050406030204" pitchFamily="18" charset="0"/>
                              </a:rPr>
                            </m:ctrlPr>
                          </m:sSupPr>
                          <m:e>
                            <m:r>
                              <a:rPr lang="en-US" b="1" i="1">
                                <a:latin typeface="Cambria Math" panose="02040503050406030204" pitchFamily="18" charset="0"/>
                              </a:rPr>
                              <m:t>(</m:t>
                            </m:r>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𝒕</m:t>
                                    </m:r>
                                  </m:e>
                                </m:acc>
                              </m:e>
                              <m:sub>
                                <m:r>
                                  <a:rPr lang="en-US" b="1" i="1" smtClean="0">
                                    <a:latin typeface="Cambria Math" panose="02040503050406030204" pitchFamily="18" charset="0"/>
                                  </a:rPr>
                                  <m:t>𝒊</m:t>
                                </m:r>
                              </m:sub>
                            </m:sSub>
                            <m:r>
                              <a:rPr lang="en-US" b="1" i="1">
                                <a:latin typeface="Cambria Math" panose="02040503050406030204" pitchFamily="18" charset="0"/>
                              </a:rPr>
                              <m:t>− </m:t>
                            </m:r>
                            <m:sSub>
                              <m:sSubPr>
                                <m:ctrlPr>
                                  <a:rPr lang="en-US" b="1" i="1">
                                    <a:latin typeface="Cambria Math" panose="02040503050406030204" pitchFamily="18" charset="0"/>
                                  </a:rPr>
                                </m:ctrlPr>
                              </m:sSubPr>
                              <m:e>
                                <m:r>
                                  <a:rPr lang="en-US" b="1" i="1">
                                    <a:latin typeface="Cambria Math" panose="02040503050406030204" pitchFamily="18" charset="0"/>
                                  </a:rPr>
                                  <m:t>𝒔𝒊𝒛𝒆</m:t>
                                </m:r>
                              </m:e>
                              <m:sub>
                                <m:r>
                                  <a:rPr lang="en-US" b="1" i="1">
                                    <a:latin typeface="Cambria Math" panose="02040503050406030204" pitchFamily="18" charset="0"/>
                                  </a:rPr>
                                  <m:t>𝒊</m:t>
                                </m:r>
                              </m:sub>
                            </m:sSub>
                            <m:r>
                              <a:rPr lang="en-US" b="1" i="1">
                                <a:latin typeface="Cambria Math" panose="02040503050406030204" pitchFamily="18" charset="0"/>
                              </a:rPr>
                              <m:t>)</m:t>
                            </m:r>
                          </m:e>
                          <m:sup>
                            <m:r>
                              <a:rPr lang="en-US" b="1" i="1" smtClean="0">
                                <a:latin typeface="Cambria Math" panose="02040503050406030204" pitchFamily="18" charset="0"/>
                              </a:rPr>
                              <m:t>𝟐</m:t>
                            </m:r>
                          </m:sup>
                        </m:sSup>
                      </m:e>
                    </m:nary>
                  </m:oMath>
                </a14:m>
                <a:endParaRPr lang="en-US" b="1" dirty="0"/>
              </a:p>
              <a:p>
                <a:r>
                  <a:rPr lang="en-US" dirty="0"/>
                  <a:t>Loss is averaged over all images</a:t>
                </a:r>
              </a:p>
              <a:p>
                <a:r>
                  <a:rPr lang="en-US" dirty="0"/>
                  <a:t>Loss is nonzero unless network matches estimates exactly</a:t>
                </a:r>
              </a:p>
              <a:p>
                <a:endParaRPr lang="en-US" dirty="0"/>
              </a:p>
              <a:p>
                <a:endParaRPr lang="en-US" b="0" dirty="0"/>
              </a:p>
              <a:p>
                <a:endParaRPr lang="en-US" dirty="0"/>
              </a:p>
              <a:p>
                <a:endParaRPr lang="en-US" dirty="0"/>
              </a:p>
              <a:p>
                <a:endParaRPr lang="en-US" dirty="0"/>
              </a:p>
              <a:p>
                <a:pPr marL="114300" indent="0">
                  <a:buNone/>
                </a:pPr>
                <a:endParaRPr lang="en-US" dirty="0"/>
              </a:p>
              <a:p>
                <a:endParaRPr lang="en-US" dirty="0"/>
              </a:p>
              <a:p>
                <a:pPr lvl="1"/>
                <a:endParaRPr lang="en-US" dirty="0"/>
              </a:p>
              <a:p>
                <a:endParaRPr lang="en-US" dirty="0"/>
              </a:p>
            </p:txBody>
          </p:sp>
        </mc:Choice>
        <mc:Fallback xmlns="">
          <p:sp>
            <p:nvSpPr>
              <p:cNvPr id="3" name="Text Placeholder 2">
                <a:extLst>
                  <a:ext uri="{FF2B5EF4-FFF2-40B4-BE49-F238E27FC236}">
                    <a16:creationId xmlns:a16="http://schemas.microsoft.com/office/drawing/2014/main" id="{3D45BADF-9D8B-6C4F-8633-F9592E819FFA}"/>
                  </a:ext>
                </a:extLst>
              </p:cNvPr>
              <p:cNvSpPr>
                <a:spLocks noGrp="1" noRot="1" noChangeAspect="1" noMove="1" noResize="1" noEditPoints="1" noAdjustHandles="1" noChangeArrowheads="1" noChangeShapeType="1" noTextEdit="1"/>
              </p:cNvSpPr>
              <p:nvPr>
                <p:ph type="body" idx="1"/>
              </p:nvPr>
            </p:nvSpPr>
            <p:spPr>
              <a:xfrm>
                <a:off x="311700" y="1152475"/>
                <a:ext cx="4455266" cy="3786848"/>
              </a:xfrm>
              <a:blipFill>
                <a:blip r:embed="rId3"/>
                <a:stretch>
                  <a:fillRect/>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F09A8F91-0263-9344-92A1-ABDC4D83DF38}"/>
              </a:ext>
            </a:extLst>
          </p:cNvPr>
          <p:cNvGrpSpPr/>
          <p:nvPr/>
        </p:nvGrpSpPr>
        <p:grpSpPr>
          <a:xfrm>
            <a:off x="4086914" y="869672"/>
            <a:ext cx="5009932" cy="4146682"/>
            <a:chOff x="4248839" y="1041122"/>
            <a:chExt cx="5009932" cy="4146682"/>
          </a:xfrm>
        </p:grpSpPr>
        <p:pic>
          <p:nvPicPr>
            <p:cNvPr id="9" name="Picture 8" descr="A picture containing shape&#10;&#10;Description automatically generated">
              <a:extLst>
                <a:ext uri="{FF2B5EF4-FFF2-40B4-BE49-F238E27FC236}">
                  <a16:creationId xmlns:a16="http://schemas.microsoft.com/office/drawing/2014/main" id="{756D8A72-1E81-014E-92B3-AFB34F059CFD}"/>
                </a:ext>
              </a:extLst>
            </p:cNvPr>
            <p:cNvPicPr>
              <a:picLocks noChangeAspect="1"/>
            </p:cNvPicPr>
            <p:nvPr/>
          </p:nvPicPr>
          <p:blipFill>
            <a:blip r:embed="rId4"/>
            <a:stretch>
              <a:fillRect/>
            </a:stretch>
          </p:blipFill>
          <p:spPr>
            <a:xfrm>
              <a:off x="4556617" y="1329849"/>
              <a:ext cx="4702154" cy="3563393"/>
            </a:xfrm>
            <a:prstGeom prst="rect">
              <a:avLst/>
            </a:prstGeom>
          </p:spPr>
        </p:pic>
        <p:grpSp>
          <p:nvGrpSpPr>
            <p:cNvPr id="4" name="Group 3">
              <a:extLst>
                <a:ext uri="{FF2B5EF4-FFF2-40B4-BE49-F238E27FC236}">
                  <a16:creationId xmlns:a16="http://schemas.microsoft.com/office/drawing/2014/main" id="{6A97EFC9-3CE6-B344-9AE6-820D8724E0B3}"/>
                </a:ext>
              </a:extLst>
            </p:cNvPr>
            <p:cNvGrpSpPr/>
            <p:nvPr/>
          </p:nvGrpSpPr>
          <p:grpSpPr>
            <a:xfrm>
              <a:off x="4248839" y="1041122"/>
              <a:ext cx="4763752" cy="4146682"/>
              <a:chOff x="4248839" y="1041122"/>
              <a:chExt cx="4763752" cy="4146682"/>
            </a:xfrm>
          </p:grpSpPr>
          <p:sp>
            <p:nvSpPr>
              <p:cNvPr id="5" name="TextBox 4">
                <a:extLst>
                  <a:ext uri="{FF2B5EF4-FFF2-40B4-BE49-F238E27FC236}">
                    <a16:creationId xmlns:a16="http://schemas.microsoft.com/office/drawing/2014/main" id="{DC29C269-E33B-5D45-BD6F-B94958F5405F}"/>
                  </a:ext>
                </a:extLst>
              </p:cNvPr>
              <p:cNvSpPr txBox="1"/>
              <p:nvPr/>
            </p:nvSpPr>
            <p:spPr>
              <a:xfrm>
                <a:off x="5033724" y="1041122"/>
                <a:ext cx="3978867" cy="307777"/>
              </a:xfrm>
              <a:prstGeom prst="rect">
                <a:avLst/>
              </a:prstGeom>
              <a:solidFill>
                <a:schemeClr val="bg1"/>
              </a:solidFill>
            </p:spPr>
            <p:txBody>
              <a:bodyPr wrap="square" rtlCol="0">
                <a:spAutoFit/>
              </a:bodyPr>
              <a:lstStyle/>
              <a:p>
                <a:pPr algn="ctr"/>
                <a:r>
                  <a:rPr lang="en-US" dirty="0"/>
                  <a:t>Loss for class of size 0.5</a:t>
                </a:r>
              </a:p>
            </p:txBody>
          </p:sp>
          <p:sp>
            <p:nvSpPr>
              <p:cNvPr id="6" name="TextBox 5">
                <a:extLst>
                  <a:ext uri="{FF2B5EF4-FFF2-40B4-BE49-F238E27FC236}">
                    <a16:creationId xmlns:a16="http://schemas.microsoft.com/office/drawing/2014/main" id="{D987D3C0-3C77-8B42-BE81-B7BAAEFDF2E7}"/>
                  </a:ext>
                </a:extLst>
              </p:cNvPr>
              <p:cNvSpPr txBox="1"/>
              <p:nvPr/>
            </p:nvSpPr>
            <p:spPr>
              <a:xfrm rot="16200000">
                <a:off x="3955746" y="2782790"/>
                <a:ext cx="893964" cy="307777"/>
              </a:xfrm>
              <a:prstGeom prst="rect">
                <a:avLst/>
              </a:prstGeom>
              <a:solidFill>
                <a:schemeClr val="bg1"/>
              </a:solidFill>
            </p:spPr>
            <p:txBody>
              <a:bodyPr wrap="square" rtlCol="0">
                <a:spAutoFit/>
              </a:bodyPr>
              <a:lstStyle/>
              <a:p>
                <a:pPr algn="ctr"/>
                <a:r>
                  <a:rPr lang="en-US" dirty="0"/>
                  <a:t>loss </a:t>
                </a:r>
                <a:r>
                  <a:rPr lang="en-US" i="1" dirty="0"/>
                  <a:t>f(x)</a:t>
                </a:r>
                <a:endParaRPr lang="en-US" dirty="0"/>
              </a:p>
            </p:txBody>
          </p:sp>
          <p:sp>
            <p:nvSpPr>
              <p:cNvPr id="7" name="TextBox 6">
                <a:extLst>
                  <a:ext uri="{FF2B5EF4-FFF2-40B4-BE49-F238E27FC236}">
                    <a16:creationId xmlns:a16="http://schemas.microsoft.com/office/drawing/2014/main" id="{A0B5E6E9-0BA5-7E4D-9771-CBE44102D134}"/>
                  </a:ext>
                </a:extLst>
              </p:cNvPr>
              <p:cNvSpPr txBox="1"/>
              <p:nvPr/>
            </p:nvSpPr>
            <p:spPr>
              <a:xfrm>
                <a:off x="5236185" y="4880027"/>
                <a:ext cx="3758040" cy="307777"/>
              </a:xfrm>
              <a:prstGeom prst="rect">
                <a:avLst/>
              </a:prstGeom>
              <a:solidFill>
                <a:schemeClr val="bg1"/>
              </a:solidFill>
            </p:spPr>
            <p:txBody>
              <a:bodyPr wrap="square" rtlCol="0">
                <a:spAutoFit/>
              </a:bodyPr>
              <a:lstStyle/>
              <a:p>
                <a:pPr algn="ctr"/>
                <a:r>
                  <a:rPr lang="en-US" i="1" dirty="0"/>
                  <a:t>x</a:t>
                </a:r>
                <a:r>
                  <a:rPr lang="en-US" dirty="0"/>
                  <a:t>, class size estimated by the network</a:t>
                </a:r>
                <a:endParaRPr lang="en-US" i="1" dirty="0"/>
              </a:p>
            </p:txBody>
          </p:sp>
        </p:grpSp>
      </p:grpSp>
      <p:sp>
        <p:nvSpPr>
          <p:cNvPr id="8" name="Slide Number Placeholder 7">
            <a:extLst>
              <a:ext uri="{FF2B5EF4-FFF2-40B4-BE49-F238E27FC236}">
                <a16:creationId xmlns:a16="http://schemas.microsoft.com/office/drawing/2014/main" id="{D75CB9AE-6966-6C43-9E65-E49DB4508E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196166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812B2-7EB5-0B48-A38B-C097C63E9553}"/>
              </a:ext>
            </a:extLst>
          </p:cNvPr>
          <p:cNvSpPr>
            <a:spLocks noGrp="1"/>
          </p:cNvSpPr>
          <p:nvPr>
            <p:ph type="title"/>
          </p:nvPr>
        </p:nvSpPr>
        <p:spPr/>
        <p:txBody>
          <a:bodyPr>
            <a:normAutofit fontScale="90000"/>
          </a:bodyPr>
          <a:lstStyle/>
          <a:p>
            <a:r>
              <a:rPr lang="en-US" dirty="0"/>
              <a:t>Outside Quadratic Volumetric Loss (OQVL)</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39AD922-825C-1348-94DF-4D03060857A3}"/>
                  </a:ext>
                </a:extLst>
              </p:cNvPr>
              <p:cNvSpPr>
                <a:spLocks noGrp="1"/>
              </p:cNvSpPr>
              <p:nvPr>
                <p:ph type="body" idx="1"/>
              </p:nvPr>
            </p:nvSpPr>
            <p:spPr>
              <a:xfrm>
                <a:off x="311700" y="1152474"/>
                <a:ext cx="4360016" cy="3895775"/>
              </a:xfrm>
            </p:spPr>
            <p:txBody>
              <a:bodyPr>
                <a:normAutofit lnSpcReduction="10000"/>
              </a:bodyPr>
              <a:lstStyle/>
              <a:p>
                <a:r>
                  <a:rPr lang="en-US" dirty="0"/>
                  <a:t>Zero loss if estimated size is in the correct bucket</a:t>
                </a:r>
              </a:p>
              <a:p>
                <a14:m>
                  <m:oMath xmlns:m="http://schemas.openxmlformats.org/officeDocument/2006/math">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m:t>
                    </m:r>
                  </m:oMath>
                </a14:m>
                <a:r>
                  <a:rPr lang="en-US" dirty="0"/>
                  <a:t>: lower end of size bucket </a:t>
                </a:r>
              </a:p>
              <a:p>
                <a14:m>
                  <m:oMath xmlns:m="http://schemas.openxmlformats.org/officeDocument/2006/math">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m:t>
                    </m:r>
                  </m:oMath>
                </a14:m>
                <a:r>
                  <a:rPr lang="en-US" dirty="0"/>
                  <a:t>: upper end of size bucket </a:t>
                </a:r>
              </a:p>
              <a:p>
                <a14:m>
                  <m:oMath xmlns:m="http://schemas.openxmlformats.org/officeDocument/2006/math">
                    <m:r>
                      <a:rPr lang="en-US" i="1">
                        <a:latin typeface="Cambria Math" panose="02040503050406030204" pitchFamily="18" charset="0"/>
                      </a:rPr>
                      <m:t>𝑎</m:t>
                    </m:r>
                    <m:d>
                      <m:dPr>
                        <m:ctrlPr>
                          <a:rPr lang="en-US" i="1">
                            <a:latin typeface="Cambria Math" panose="02040503050406030204" pitchFamily="18" charset="0"/>
                          </a:rPr>
                        </m:ctrlPr>
                      </m:dPr>
                      <m:e>
                        <m:r>
                          <a:rPr lang="en-US" i="1">
                            <a:latin typeface="Cambria Math" panose="02040503050406030204" pitchFamily="18" charset="0"/>
                          </a:rPr>
                          <m:t>𝑖</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𝑠𝑖𝑧</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𝑒</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𝑏</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oMath>
                </a14:m>
                <a:endParaRPr lang="en-US" dirty="0"/>
              </a:p>
              <a:p>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𝑡</m:t>
                            </m:r>
                          </m:e>
                        </m:acc>
                      </m:e>
                      <m:sub>
                        <m:r>
                          <a:rPr lang="en-US" i="1">
                            <a:latin typeface="Cambria Math" panose="02040503050406030204" pitchFamily="18" charset="0"/>
                          </a:rPr>
                          <m:t>𝑖</m:t>
                        </m:r>
                      </m:sub>
                    </m:sSub>
                  </m:oMath>
                </a14:m>
                <a:r>
                  <a:rPr lang="en-US" dirty="0"/>
                  <a:t> : network estimate of class </a:t>
                </a:r>
                <a14:m>
                  <m:oMath xmlns:m="http://schemas.openxmlformats.org/officeDocument/2006/math">
                    <m:r>
                      <a:rPr lang="en-US" i="1">
                        <a:latin typeface="Cambria Math" panose="02040503050406030204" pitchFamily="18" charset="0"/>
                      </a:rPr>
                      <m:t>𝑖</m:t>
                    </m:r>
                  </m:oMath>
                </a14:m>
                <a:endParaRPr lang="en-US" dirty="0"/>
              </a:p>
              <a:p>
                <a14:m>
                  <m:oMath xmlns:m="http://schemas.openxmlformats.org/officeDocument/2006/math">
                    <m:r>
                      <a:rPr lang="en-US" i="1">
                        <a:latin typeface="Cambria Math" panose="02040503050406030204" pitchFamily="18" charset="0"/>
                      </a:rPr>
                      <m:t>𝐶</m:t>
                    </m:r>
                  </m:oMath>
                </a14:m>
                <a:r>
                  <a:rPr lang="en-US" dirty="0"/>
                  <a:t> : number of class</a:t>
                </a:r>
              </a:p>
              <a:p>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𝑳</m:t>
                        </m:r>
                      </m:e>
                      <m:sub>
                        <m:r>
                          <a:rPr lang="en-US" b="1" i="1">
                            <a:latin typeface="Cambria Math" panose="02040503050406030204" pitchFamily="18" charset="0"/>
                          </a:rPr>
                          <m:t>𝑶𝑸𝑽𝑳</m:t>
                        </m:r>
                      </m:sub>
                    </m:sSub>
                    <m:r>
                      <a:rPr lang="en-US" b="1" i="1">
                        <a:latin typeface="Cambria Math" panose="02040503050406030204" pitchFamily="18" charset="0"/>
                      </a:rPr>
                      <m:t>=</m:t>
                    </m:r>
                    <m:nary>
                      <m:naryPr>
                        <m:chr m:val="∑"/>
                        <m:ctrlPr>
                          <a:rPr lang="en-US" b="1" i="1">
                            <a:latin typeface="Cambria Math" panose="02040503050406030204" pitchFamily="18" charset="0"/>
                          </a:rPr>
                        </m:ctrlPr>
                      </m:naryPr>
                      <m:sub>
                        <m:r>
                          <m:rPr>
                            <m:brk m:alnAt="23"/>
                          </m:rPr>
                          <a:rPr lang="en-US" b="1" i="1">
                            <a:latin typeface="Cambria Math" panose="02040503050406030204" pitchFamily="18" charset="0"/>
                          </a:rPr>
                          <m:t>𝒊</m:t>
                        </m:r>
                        <m:r>
                          <a:rPr lang="en-US" b="1" i="1">
                            <a:latin typeface="Cambria Math" panose="02040503050406030204" pitchFamily="18" charset="0"/>
                          </a:rPr>
                          <m:t>=</m:t>
                        </m:r>
                        <m:r>
                          <a:rPr lang="en-US" b="1" i="1">
                            <a:latin typeface="Cambria Math" panose="02040503050406030204" pitchFamily="18" charset="0"/>
                          </a:rPr>
                          <m:t>𝟏</m:t>
                        </m:r>
                      </m:sub>
                      <m:sup>
                        <m:r>
                          <a:rPr lang="en-US" b="1" i="1">
                            <a:latin typeface="Cambria Math" panose="02040503050406030204" pitchFamily="18" charset="0"/>
                          </a:rPr>
                          <m:t>𝑪</m:t>
                        </m:r>
                      </m:sup>
                      <m:e>
                        <m:r>
                          <a:rPr lang="en-US" b="1" i="1">
                            <a:latin typeface="Cambria Math" panose="02040503050406030204" pitchFamily="18" charset="0"/>
                          </a:rPr>
                          <m:t>𝒇</m:t>
                        </m:r>
                        <m:r>
                          <a:rPr lang="en-US" b="1" i="1">
                            <a:latin typeface="Cambria Math" panose="02040503050406030204" pitchFamily="18" charset="0"/>
                          </a:rPr>
                          <m:t>(</m:t>
                        </m:r>
                        <m:acc>
                          <m:accPr>
                            <m:chr m:val="̂"/>
                            <m:ctrlPr>
                              <a:rPr lang="en-US" b="1" i="1">
                                <a:latin typeface="Cambria Math" panose="02040503050406030204" pitchFamily="18" charset="0"/>
                              </a:rPr>
                            </m:ctrlPr>
                          </m:accPr>
                          <m:e>
                            <m:sSub>
                              <m:sSubPr>
                                <m:ctrlPr>
                                  <a:rPr lang="en-US" b="1" i="1">
                                    <a:latin typeface="Cambria Math" panose="02040503050406030204" pitchFamily="18" charset="0"/>
                                  </a:rPr>
                                </m:ctrlPr>
                              </m:sSubPr>
                              <m:e>
                                <m:r>
                                  <a:rPr lang="en-US" b="1" i="1">
                                    <a:latin typeface="Cambria Math" panose="02040503050406030204" pitchFamily="18" charset="0"/>
                                  </a:rPr>
                                  <m:t>𝒕</m:t>
                                </m:r>
                              </m:e>
                              <m:sub>
                                <m:r>
                                  <a:rPr lang="en-US" b="1" i="1">
                                    <a:latin typeface="Cambria Math" panose="02040503050406030204" pitchFamily="18" charset="0"/>
                                  </a:rPr>
                                  <m:t>𝒊</m:t>
                                </m:r>
                              </m:sub>
                            </m:sSub>
                          </m:e>
                        </m:acc>
                        <m:r>
                          <a:rPr lang="en-US" b="1" i="1">
                            <a:latin typeface="Cambria Math" panose="02040503050406030204" pitchFamily="18" charset="0"/>
                          </a:rPr>
                          <m:t>, </m:t>
                        </m:r>
                        <m:r>
                          <a:rPr lang="en-US" b="1" i="1">
                            <a:latin typeface="Cambria Math" panose="02040503050406030204" pitchFamily="18" charset="0"/>
                          </a:rPr>
                          <m:t>𝒂</m:t>
                        </m:r>
                        <m:d>
                          <m:dPr>
                            <m:ctrlPr>
                              <a:rPr lang="en-US" b="1" i="1">
                                <a:latin typeface="Cambria Math" panose="02040503050406030204" pitchFamily="18" charset="0"/>
                              </a:rPr>
                            </m:ctrlPr>
                          </m:dPr>
                          <m:e>
                            <m:r>
                              <a:rPr lang="en-US" b="1" i="1">
                                <a:latin typeface="Cambria Math" panose="02040503050406030204" pitchFamily="18" charset="0"/>
                              </a:rPr>
                              <m:t>𝒊</m:t>
                            </m:r>
                          </m:e>
                        </m:d>
                        <m:r>
                          <a:rPr lang="en-US" b="1" i="1">
                            <a:latin typeface="Cambria Math" panose="02040503050406030204" pitchFamily="18" charset="0"/>
                          </a:rPr>
                          <m:t>, </m:t>
                        </m:r>
                        <m:r>
                          <a:rPr lang="en-US" b="1" i="1">
                            <a:latin typeface="Cambria Math" panose="02040503050406030204" pitchFamily="18" charset="0"/>
                          </a:rPr>
                          <m:t>𝒃</m:t>
                        </m:r>
                        <m:r>
                          <a:rPr lang="en-US" b="1" i="1">
                            <a:latin typeface="Cambria Math" panose="02040503050406030204" pitchFamily="18" charset="0"/>
                          </a:rPr>
                          <m:t>(</m:t>
                        </m:r>
                        <m:r>
                          <a:rPr lang="en-US" b="1" i="1">
                            <a:latin typeface="Cambria Math" panose="02040503050406030204" pitchFamily="18" charset="0"/>
                          </a:rPr>
                          <m:t>𝒊</m:t>
                        </m:r>
                        <m:r>
                          <a:rPr lang="en-US" b="1" i="1">
                            <a:latin typeface="Cambria Math" panose="02040503050406030204" pitchFamily="18" charset="0"/>
                          </a:rPr>
                          <m:t>))</m:t>
                        </m:r>
                      </m:e>
                    </m:nary>
                  </m:oMath>
                </a14:m>
                <a:endParaRPr lang="en-US" b="1" i="1" dirty="0">
                  <a:latin typeface="Cambria Math" panose="02040503050406030204" pitchFamily="18" charset="0"/>
                </a:endParaRPr>
              </a:p>
              <a:p>
                <a14:m>
                  <m:oMath xmlns:m="http://schemas.openxmlformats.org/officeDocument/2006/math">
                    <m:r>
                      <a:rPr lang="en-US" i="1" smtClean="0">
                        <a:latin typeface="Cambria Math" panose="02040503050406030204" pitchFamily="18" charset="0"/>
                      </a:rPr>
                      <m:t>𝑓</m:t>
                    </m:r>
                    <m:r>
                      <a:rPr lang="en-US" i="1" smtClean="0">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𝑎</m:t>
                        </m:r>
                        <m:r>
                          <a:rPr lang="en-US" i="1">
                            <a:latin typeface="Cambria Math" panose="02040503050406030204" pitchFamily="18" charset="0"/>
                          </a:rPr>
                          <m:t>, </m:t>
                        </m:r>
                        <m:r>
                          <a:rPr lang="en-US" i="1">
                            <a:latin typeface="Cambria Math" panose="02040503050406030204" pitchFamily="18" charset="0"/>
                          </a:rPr>
                          <m:t>𝑏</m:t>
                        </m:r>
                      </m:e>
                    </m:d>
                    <m:r>
                      <a:rPr lang="en-US" i="1">
                        <a:latin typeface="Cambria Math" panose="02040503050406030204" pitchFamily="18" charset="0"/>
                      </a:rPr>
                      <m:t>= </m:t>
                    </m:r>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𝑎</m:t>
                                </m:r>
                                <m:r>
                                  <a:rPr lang="en-US" i="1">
                                    <a:latin typeface="Cambria Math" panose="02040503050406030204" pitchFamily="18" charset="0"/>
                                  </a:rPr>
                                  <m:t>)</m:t>
                                </m:r>
                              </m:e>
                              <m:sup>
                                <m:r>
                                  <a:rPr lang="en-US" i="1">
                                    <a:latin typeface="Cambria Math" panose="02040503050406030204" pitchFamily="18" charset="0"/>
                                  </a:rPr>
                                  <m:t>2</m:t>
                                </m:r>
                              </m:sup>
                            </m:sSup>
                            <m:r>
                              <a:rPr lang="en-US" i="1">
                                <a:latin typeface="Cambria Math" panose="02040503050406030204" pitchFamily="18" charset="0"/>
                              </a:rPr>
                              <m:t> </m:t>
                            </m:r>
                            <m:r>
                              <a:rPr lang="en-US" i="1">
                                <a:latin typeface="Cambria Math" panose="02040503050406030204" pitchFamily="18" charset="0"/>
                              </a:rPr>
                              <m:t>𝑖𝑓</m:t>
                            </m:r>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&lt;</m:t>
                            </m:r>
                            <m:r>
                              <a:rPr lang="en-US" i="1">
                                <a:latin typeface="Cambria Math" panose="02040503050406030204" pitchFamily="18" charset="0"/>
                              </a:rPr>
                              <m:t>𝑎</m:t>
                            </m:r>
                          </m:e>
                          <m:e>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𝑏</m:t>
                                </m:r>
                                <m:r>
                                  <a:rPr lang="en-US" i="1">
                                    <a:latin typeface="Cambria Math" panose="02040503050406030204" pitchFamily="18" charset="0"/>
                                  </a:rPr>
                                  <m:t>)</m:t>
                                </m:r>
                              </m:e>
                              <m:sup>
                                <m:r>
                                  <a:rPr lang="en-US" i="1">
                                    <a:latin typeface="Cambria Math" panose="02040503050406030204" pitchFamily="18" charset="0"/>
                                  </a:rPr>
                                  <m:t>2</m:t>
                                </m:r>
                              </m:sup>
                            </m:sSup>
                            <m:r>
                              <a:rPr lang="en-US" i="1">
                                <a:latin typeface="Cambria Math" panose="02040503050406030204" pitchFamily="18" charset="0"/>
                              </a:rPr>
                              <m:t> </m:t>
                            </m:r>
                            <m:r>
                              <a:rPr lang="en-US" i="1">
                                <a:latin typeface="Cambria Math" panose="02040503050406030204" pitchFamily="18" charset="0"/>
                              </a:rPr>
                              <m:t>𝑖𝑓</m:t>
                            </m:r>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&gt;</m:t>
                            </m:r>
                            <m:r>
                              <a:rPr lang="en-US" i="1">
                                <a:latin typeface="Cambria Math" panose="02040503050406030204" pitchFamily="18" charset="0"/>
                              </a:rPr>
                              <m:t>𝑏</m:t>
                            </m:r>
                          </m:e>
                          <m:e>
                            <m:r>
                              <a:rPr lang="en-US" i="1">
                                <a:latin typeface="Cambria Math" panose="02040503050406030204" pitchFamily="18" charset="0"/>
                              </a:rPr>
                              <m:t>0 </m:t>
                            </m:r>
                            <m:r>
                              <a:rPr lang="en-US" i="1">
                                <a:latin typeface="Cambria Math" panose="02040503050406030204" pitchFamily="18" charset="0"/>
                              </a:rPr>
                              <m:t>𝑖𝑓</m:t>
                            </m:r>
                            <m:r>
                              <a:rPr lang="en-US" i="1">
                                <a:latin typeface="Cambria Math" panose="02040503050406030204" pitchFamily="18" charset="0"/>
                              </a:rPr>
                              <m:t> </m:t>
                            </m:r>
                            <m:r>
                              <a:rPr lang="en-US" i="1">
                                <a:latin typeface="Cambria Math" panose="02040503050406030204" pitchFamily="18" charset="0"/>
                              </a:rPr>
                              <m:t>𝑎</m:t>
                            </m:r>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𝑏</m:t>
                            </m:r>
                          </m:e>
                        </m:eqArr>
                      </m:e>
                    </m:d>
                  </m:oMath>
                </a14:m>
                <a:endParaRPr lang="en-US" dirty="0"/>
              </a:p>
              <a:p>
                <a:pPr lvl="1"/>
                <a:endParaRPr lang="en-US" dirty="0"/>
              </a:p>
              <a:p>
                <a:endParaRPr lang="en-US" dirty="0"/>
              </a:p>
              <a:p>
                <a:endParaRPr lang="en-US" dirty="0"/>
              </a:p>
              <a:p>
                <a:endParaRPr lang="en-US" dirty="0"/>
              </a:p>
              <a:p>
                <a:endParaRPr lang="en-US" dirty="0"/>
              </a:p>
            </p:txBody>
          </p:sp>
        </mc:Choice>
        <mc:Fallback xmlns="">
          <p:sp>
            <p:nvSpPr>
              <p:cNvPr id="3" name="Text Placeholder 2">
                <a:extLst>
                  <a:ext uri="{FF2B5EF4-FFF2-40B4-BE49-F238E27FC236}">
                    <a16:creationId xmlns:a16="http://schemas.microsoft.com/office/drawing/2014/main" id="{E39AD922-825C-1348-94DF-4D03060857A3}"/>
                  </a:ext>
                </a:extLst>
              </p:cNvPr>
              <p:cNvSpPr>
                <a:spLocks noGrp="1" noRot="1" noChangeAspect="1" noMove="1" noResize="1" noEditPoints="1" noAdjustHandles="1" noChangeArrowheads="1" noChangeShapeType="1" noTextEdit="1"/>
              </p:cNvSpPr>
              <p:nvPr>
                <p:ph type="body" idx="1"/>
              </p:nvPr>
            </p:nvSpPr>
            <p:spPr>
              <a:xfrm>
                <a:off x="311700" y="1152474"/>
                <a:ext cx="4360016" cy="3895775"/>
              </a:xfrm>
              <a:blipFill>
                <a:blip r:embed="rId3"/>
                <a:stretch>
                  <a:fillRect l="-2907" b="-81494"/>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3EB6805D-143B-C64C-B5E0-14CFBFCE4EEE}"/>
              </a:ext>
            </a:extLst>
          </p:cNvPr>
          <p:cNvGrpSpPr/>
          <p:nvPr/>
        </p:nvGrpSpPr>
        <p:grpSpPr>
          <a:xfrm>
            <a:off x="4068339" y="921538"/>
            <a:ext cx="4872461" cy="4084714"/>
            <a:chOff x="4068339" y="921538"/>
            <a:chExt cx="4872461" cy="4084714"/>
          </a:xfrm>
        </p:grpSpPr>
        <p:grpSp>
          <p:nvGrpSpPr>
            <p:cNvPr id="4" name="Group 3">
              <a:extLst>
                <a:ext uri="{FF2B5EF4-FFF2-40B4-BE49-F238E27FC236}">
                  <a16:creationId xmlns:a16="http://schemas.microsoft.com/office/drawing/2014/main" id="{25F372F5-7A07-8F4F-BFCB-A8D1AD8ED856}"/>
                </a:ext>
              </a:extLst>
            </p:cNvPr>
            <p:cNvGrpSpPr/>
            <p:nvPr/>
          </p:nvGrpSpPr>
          <p:grpSpPr>
            <a:xfrm>
              <a:off x="4068339" y="921538"/>
              <a:ext cx="4664564" cy="4084714"/>
              <a:chOff x="4068339" y="921538"/>
              <a:chExt cx="4664564" cy="4084714"/>
            </a:xfrm>
          </p:grpSpPr>
          <p:sp>
            <p:nvSpPr>
              <p:cNvPr id="5" name="TextBox 4">
                <a:extLst>
                  <a:ext uri="{FF2B5EF4-FFF2-40B4-BE49-F238E27FC236}">
                    <a16:creationId xmlns:a16="http://schemas.microsoft.com/office/drawing/2014/main" id="{95E871C8-076E-D341-8A80-D9782AC90569}"/>
                  </a:ext>
                </a:extLst>
              </p:cNvPr>
              <p:cNvSpPr txBox="1"/>
              <p:nvPr/>
            </p:nvSpPr>
            <p:spPr>
              <a:xfrm>
                <a:off x="5103516" y="921538"/>
                <a:ext cx="3500734" cy="307777"/>
              </a:xfrm>
              <a:prstGeom prst="rect">
                <a:avLst/>
              </a:prstGeom>
              <a:solidFill>
                <a:schemeClr val="bg1"/>
              </a:solidFill>
            </p:spPr>
            <p:txBody>
              <a:bodyPr wrap="square" rtlCol="0">
                <a:spAutoFit/>
              </a:bodyPr>
              <a:lstStyle/>
              <a:p>
                <a:r>
                  <a:rPr lang="en-US" dirty="0"/>
                  <a:t>Loss for class between 0.4 and 0.5 in size</a:t>
                </a:r>
              </a:p>
            </p:txBody>
          </p:sp>
          <p:sp>
            <p:nvSpPr>
              <p:cNvPr id="6" name="TextBox 5">
                <a:extLst>
                  <a:ext uri="{FF2B5EF4-FFF2-40B4-BE49-F238E27FC236}">
                    <a16:creationId xmlns:a16="http://schemas.microsoft.com/office/drawing/2014/main" id="{158DCE76-CC6B-ED47-99CF-29F085BEAFCC}"/>
                  </a:ext>
                </a:extLst>
              </p:cNvPr>
              <p:cNvSpPr txBox="1"/>
              <p:nvPr/>
            </p:nvSpPr>
            <p:spPr>
              <a:xfrm rot="16200000">
                <a:off x="3775246" y="2864843"/>
                <a:ext cx="893964" cy="307777"/>
              </a:xfrm>
              <a:prstGeom prst="rect">
                <a:avLst/>
              </a:prstGeom>
              <a:solidFill>
                <a:schemeClr val="bg1"/>
              </a:solidFill>
            </p:spPr>
            <p:txBody>
              <a:bodyPr wrap="square" rtlCol="0">
                <a:spAutoFit/>
              </a:bodyPr>
              <a:lstStyle/>
              <a:p>
                <a:pPr algn="ctr"/>
                <a:r>
                  <a:rPr lang="en-US" dirty="0"/>
                  <a:t>loss </a:t>
                </a:r>
                <a:r>
                  <a:rPr lang="en-US" i="1" dirty="0"/>
                  <a:t>f(x)</a:t>
                </a:r>
                <a:endParaRPr lang="en-US" dirty="0"/>
              </a:p>
            </p:txBody>
          </p:sp>
          <p:sp>
            <p:nvSpPr>
              <p:cNvPr id="7" name="TextBox 6">
                <a:extLst>
                  <a:ext uri="{FF2B5EF4-FFF2-40B4-BE49-F238E27FC236}">
                    <a16:creationId xmlns:a16="http://schemas.microsoft.com/office/drawing/2014/main" id="{74077A4F-E695-2644-A980-02A940FF7DD9}"/>
                  </a:ext>
                </a:extLst>
              </p:cNvPr>
              <p:cNvSpPr txBox="1"/>
              <p:nvPr/>
            </p:nvSpPr>
            <p:spPr>
              <a:xfrm>
                <a:off x="4974863" y="4698475"/>
                <a:ext cx="3758040" cy="307777"/>
              </a:xfrm>
              <a:prstGeom prst="rect">
                <a:avLst/>
              </a:prstGeom>
              <a:solidFill>
                <a:schemeClr val="bg1"/>
              </a:solidFill>
            </p:spPr>
            <p:txBody>
              <a:bodyPr wrap="square" rtlCol="0">
                <a:spAutoFit/>
              </a:bodyPr>
              <a:lstStyle/>
              <a:p>
                <a:pPr algn="ctr"/>
                <a:r>
                  <a:rPr lang="en-US" i="1" dirty="0"/>
                  <a:t>x</a:t>
                </a:r>
                <a:r>
                  <a:rPr lang="en-US" dirty="0"/>
                  <a:t>, class size estimated by the network</a:t>
                </a:r>
                <a:endParaRPr lang="en-US" i="1" dirty="0"/>
              </a:p>
            </p:txBody>
          </p:sp>
        </p:grpSp>
        <p:pic>
          <p:nvPicPr>
            <p:cNvPr id="9" name="Picture 8" descr="A picture containing shape&#10;&#10;Description automatically generated">
              <a:extLst>
                <a:ext uri="{FF2B5EF4-FFF2-40B4-BE49-F238E27FC236}">
                  <a16:creationId xmlns:a16="http://schemas.microsoft.com/office/drawing/2014/main" id="{63D30261-D010-1647-8694-7C0E17784D61}"/>
                </a:ext>
              </a:extLst>
            </p:cNvPr>
            <p:cNvPicPr>
              <a:picLocks noChangeAspect="1"/>
            </p:cNvPicPr>
            <p:nvPr/>
          </p:nvPicPr>
          <p:blipFill>
            <a:blip r:embed="rId4"/>
            <a:stretch>
              <a:fillRect/>
            </a:stretch>
          </p:blipFill>
          <p:spPr>
            <a:xfrm>
              <a:off x="4376116" y="1229315"/>
              <a:ext cx="4564684" cy="3469160"/>
            </a:xfrm>
            <a:prstGeom prst="rect">
              <a:avLst/>
            </a:prstGeom>
          </p:spPr>
        </p:pic>
      </p:grpSp>
      <p:sp>
        <p:nvSpPr>
          <p:cNvPr id="8" name="Slide Number Placeholder 7">
            <a:extLst>
              <a:ext uri="{FF2B5EF4-FFF2-40B4-BE49-F238E27FC236}">
                <a16:creationId xmlns:a16="http://schemas.microsoft.com/office/drawing/2014/main" id="{C9AC20BA-1023-1444-BAA8-0C7B1DC076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11" name="Rectangle 10">
            <a:extLst>
              <a:ext uri="{FF2B5EF4-FFF2-40B4-BE49-F238E27FC236}">
                <a16:creationId xmlns:a16="http://schemas.microsoft.com/office/drawing/2014/main" id="{65FAA6C5-6EA0-AD45-A0D1-AA225930F878}"/>
              </a:ext>
            </a:extLst>
          </p:cNvPr>
          <p:cNvSpPr/>
          <p:nvPr/>
        </p:nvSpPr>
        <p:spPr>
          <a:xfrm>
            <a:off x="4376116" y="1229315"/>
            <a:ext cx="365217" cy="277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61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7598-AA9B-4848-99FF-C14E59BEE0B4}"/>
              </a:ext>
            </a:extLst>
          </p:cNvPr>
          <p:cNvSpPr>
            <a:spLocks noGrp="1"/>
          </p:cNvSpPr>
          <p:nvPr>
            <p:ph type="title"/>
          </p:nvPr>
        </p:nvSpPr>
        <p:spPr/>
        <p:txBody>
          <a:bodyPr>
            <a:normAutofit fontScale="90000"/>
          </a:bodyPr>
          <a:lstStyle/>
          <a:p>
            <a:r>
              <a:rPr lang="en-US" dirty="0"/>
              <a:t>Negative Loss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5568816-CC4B-AE4A-8D76-56A8D1F04D65}"/>
                  </a:ext>
                </a:extLst>
              </p:cNvPr>
              <p:cNvSpPr>
                <a:spLocks noGrp="1"/>
              </p:cNvSpPr>
              <p:nvPr>
                <p:ph type="body" idx="1"/>
              </p:nvPr>
            </p:nvSpPr>
            <p:spPr/>
            <p:txBody>
              <a:bodyPr>
                <a:normAutofit/>
              </a:bodyPr>
              <a:lstStyle/>
              <a:p>
                <a:r>
                  <a:rPr lang="en-US" dirty="0"/>
                  <a:t>Prior work does not have pixel level loss for classes not present in the image</a:t>
                </a:r>
              </a:p>
              <a:p>
                <a:r>
                  <a:rPr lang="en-US" dirty="0"/>
                  <a:t>We introduce pixel level negative loss</a:t>
                </a:r>
              </a:p>
              <a:p>
                <a14:m>
                  <m:oMath xmlns:m="http://schemas.openxmlformats.org/officeDocument/2006/math">
                    <m:sSub>
                      <m:sSubPr>
                        <m:ctrlPr>
                          <a:rPr lang="en-US" b="1" i="1" smtClean="0">
                            <a:latin typeface="Cambria Math" panose="02040503050406030204" pitchFamily="18" charset="0"/>
                          </a:rPr>
                        </m:ctrlPr>
                      </m:sSubPr>
                      <m:e>
                        <m:r>
                          <a:rPr lang="en-US" b="1" i="1">
                            <a:latin typeface="Cambria Math" panose="02040503050406030204" pitchFamily="18" charset="0"/>
                          </a:rPr>
                          <m:t>𝑳</m:t>
                        </m:r>
                      </m:e>
                      <m:sub>
                        <m:r>
                          <a:rPr lang="en-US" b="1" i="1" smtClean="0">
                            <a:latin typeface="Cambria Math" panose="02040503050406030204" pitchFamily="18" charset="0"/>
                          </a:rPr>
                          <m:t>𝑵</m:t>
                        </m:r>
                      </m:sub>
                    </m:sSub>
                    <m:r>
                      <a:rPr lang="en-US" b="1" i="1" smtClean="0">
                        <a:latin typeface="Cambria Math" panose="02040503050406030204" pitchFamily="18" charset="0"/>
                      </a:rPr>
                      <m:t>(</m:t>
                    </m:r>
                    <m:r>
                      <a:rPr lang="en-US" b="1" i="1" smtClean="0">
                        <a:latin typeface="Cambria Math" panose="02040503050406030204" pitchFamily="18" charset="0"/>
                      </a:rPr>
                      <m:t>𝒕</m:t>
                    </m:r>
                    <m:r>
                      <a:rPr lang="en-US" b="1" i="1" smtClean="0">
                        <a:latin typeface="Cambria Math" panose="02040503050406030204" pitchFamily="18" charset="0"/>
                      </a:rPr>
                      <m:t>)=</m:t>
                    </m:r>
                    <m:nary>
                      <m:naryPr>
                        <m:chr m:val="∑"/>
                        <m:ctrlPr>
                          <a:rPr lang="en-US" b="1" i="1">
                            <a:latin typeface="Cambria Math" panose="02040503050406030204" pitchFamily="18" charset="0"/>
                          </a:rPr>
                        </m:ctrlPr>
                      </m:naryPr>
                      <m:sub>
                        <m:r>
                          <a:rPr lang="en-US" b="1" i="1" smtClean="0">
                            <a:latin typeface="Cambria Math" panose="02040503050406030204" pitchFamily="18" charset="0"/>
                          </a:rPr>
                          <m:t>𝒑</m:t>
                        </m:r>
                        <m:r>
                          <a:rPr lang="en-US" b="1" i="1">
                            <a:latin typeface="Cambria Math" panose="02040503050406030204" pitchFamily="18" charset="0"/>
                          </a:rPr>
                          <m:t>=</m:t>
                        </m:r>
                        <m:r>
                          <a:rPr lang="en-US" b="1" i="1">
                            <a:latin typeface="Cambria Math" panose="02040503050406030204" pitchFamily="18" charset="0"/>
                          </a:rPr>
                          <m:t>𝟏</m:t>
                        </m:r>
                      </m:sub>
                      <m:sup>
                        <m:r>
                          <a:rPr lang="en-US" b="1" i="1" smtClean="0">
                            <a:latin typeface="Cambria Math" panose="02040503050406030204" pitchFamily="18" charset="0"/>
                          </a:rPr>
                          <m:t>𝑷</m:t>
                        </m:r>
                      </m:sup>
                      <m:e>
                        <m:nary>
                          <m:naryPr>
                            <m:chr m:val="∑"/>
                            <m:ctrlPr>
                              <a:rPr lang="en-US" b="1" i="1" smtClean="0">
                                <a:latin typeface="Cambria Math" panose="02040503050406030204" pitchFamily="18" charset="0"/>
                              </a:rPr>
                            </m:ctrlPr>
                          </m:naryPr>
                          <m:sub>
                            <m:r>
                              <m:rPr>
                                <m:brk m:alnAt="23"/>
                              </m:rPr>
                              <a:rPr lang="en-US" b="1" i="1" smtClean="0">
                                <a:latin typeface="Cambria Math" panose="02040503050406030204" pitchFamily="18" charset="0"/>
                              </a:rPr>
                              <m:t>𝒊</m:t>
                            </m:r>
                            <m:r>
                              <a:rPr lang="en-US" b="1" i="1" smtClean="0">
                                <a:latin typeface="Cambria Math" panose="02040503050406030204" pitchFamily="18" charset="0"/>
                              </a:rPr>
                              <m:t>=</m:t>
                            </m:r>
                            <m:r>
                              <a:rPr lang="en-US" b="1" i="1" smtClean="0">
                                <a:latin typeface="Cambria Math" panose="02040503050406030204" pitchFamily="18" charset="0"/>
                              </a:rPr>
                              <m:t>𝟏</m:t>
                            </m:r>
                          </m:sub>
                          <m:sup>
                            <m:r>
                              <a:rPr lang="en-US" b="1" i="1" smtClean="0">
                                <a:latin typeface="Cambria Math" panose="02040503050406030204" pitchFamily="18" charset="0"/>
                              </a:rPr>
                              <m:t>𝑪</m:t>
                            </m:r>
                          </m:sup>
                          <m:e>
                            <m:sSub>
                              <m:sSubPr>
                                <m:ctrlPr>
                                  <a:rPr lang="en-US" b="1" i="1">
                                    <a:latin typeface="Cambria Math" panose="02040503050406030204" pitchFamily="18" charset="0"/>
                                  </a:rPr>
                                </m:ctrlPr>
                              </m:sSubPr>
                              <m:e>
                                <m:r>
                                  <a:rPr lang="en-US" b="1" i="1">
                                    <a:latin typeface="Cambria Math" panose="02040503050406030204" pitchFamily="18" charset="0"/>
                                  </a:rPr>
                                  <m:t>𝒚</m:t>
                                </m:r>
                              </m:e>
                              <m:sub>
                                <m:r>
                                  <a:rPr lang="en-US" b="1" i="1">
                                    <a:latin typeface="Cambria Math" panose="02040503050406030204" pitchFamily="18" charset="0"/>
                                  </a:rPr>
                                  <m:t>𝒊</m:t>
                                </m:r>
                              </m:sub>
                            </m:sSub>
                            <m:r>
                              <a:rPr lang="en-US" b="1" i="1">
                                <a:latin typeface="Cambria Math" panose="02040503050406030204" pitchFamily="18" charset="0"/>
                              </a:rPr>
                              <m:t>[−</m:t>
                            </m:r>
                            <m:func>
                              <m:funcPr>
                                <m:ctrlPr>
                                  <a:rPr lang="en-US" b="1" i="1">
                                    <a:latin typeface="Cambria Math" panose="02040503050406030204" pitchFamily="18" charset="0"/>
                                  </a:rPr>
                                </m:ctrlPr>
                              </m:funcPr>
                              <m:fName>
                                <m:r>
                                  <a:rPr lang="en-US" b="1" i="1">
                                    <a:latin typeface="Cambria Math" panose="02040503050406030204" pitchFamily="18" charset="0"/>
                                  </a:rPr>
                                  <m:t>𝒍𝒐𝒈</m:t>
                                </m:r>
                              </m:fName>
                              <m:e>
                                <m:r>
                                  <a:rPr lang="en-US" b="1" i="1">
                                    <a:latin typeface="Cambria Math" panose="02040503050406030204" pitchFamily="18" charset="0"/>
                                  </a:rPr>
                                  <m:t>(</m:t>
                                </m:r>
                                <m:r>
                                  <a:rPr lang="en-US" b="1" i="1">
                                    <a:latin typeface="Cambria Math" panose="02040503050406030204" pitchFamily="18" charset="0"/>
                                  </a:rPr>
                                  <m:t>𝟏</m:t>
                                </m:r>
                                <m:r>
                                  <a:rPr lang="en-US" b="1" i="1">
                                    <a:latin typeface="Cambria Math" panose="02040503050406030204" pitchFamily="18" charset="0"/>
                                  </a:rPr>
                                  <m:t> − </m:t>
                                </m:r>
                                <m:sSubSup>
                                  <m:sSubSupPr>
                                    <m:ctrlPr>
                                      <a:rPr lang="en-US" b="1" i="1">
                                        <a:latin typeface="Cambria Math" panose="02040503050406030204" pitchFamily="18" charset="0"/>
                                      </a:rPr>
                                    </m:ctrlPr>
                                  </m:sSubSupPr>
                                  <m:e>
                                    <m:r>
                                      <a:rPr lang="en-US" b="1" i="1">
                                        <a:latin typeface="Cambria Math" panose="02040503050406030204" pitchFamily="18" charset="0"/>
                                      </a:rPr>
                                      <m:t>𝒕</m:t>
                                    </m:r>
                                  </m:e>
                                  <m:sub>
                                    <m:r>
                                      <a:rPr lang="en-US" b="1" i="1">
                                        <a:latin typeface="Cambria Math" panose="02040503050406030204" pitchFamily="18" charset="0"/>
                                      </a:rPr>
                                      <m:t>𝒊</m:t>
                                    </m:r>
                                  </m:sub>
                                  <m:sup>
                                    <m:r>
                                      <a:rPr lang="en-US" b="1" i="1">
                                        <a:latin typeface="Cambria Math" panose="02040503050406030204" pitchFamily="18" charset="0"/>
                                      </a:rPr>
                                      <m:t>𝒑</m:t>
                                    </m:r>
                                  </m:sup>
                                </m:sSubSup>
                                <m:r>
                                  <a:rPr lang="en-US" b="1" i="1">
                                    <a:latin typeface="Cambria Math" panose="02040503050406030204" pitchFamily="18" charset="0"/>
                                  </a:rPr>
                                  <m:t>+ </m:t>
                                </m:r>
                                <m:r>
                                  <a:rPr lang="en-US" b="1" i="1">
                                    <a:latin typeface="Cambria Math" panose="02040503050406030204" pitchFamily="18" charset="0"/>
                                    <a:ea typeface="Cambria Math" panose="02040503050406030204" pitchFamily="18" charset="0"/>
                                  </a:rPr>
                                  <m:t>𝝐</m:t>
                                </m:r>
                                <m:r>
                                  <a:rPr lang="en-US" b="1" i="1">
                                    <a:latin typeface="Cambria Math" panose="02040503050406030204" pitchFamily="18" charset="0"/>
                                  </a:rPr>
                                  <m:t>)</m:t>
                                </m:r>
                              </m:e>
                            </m:func>
                            <m:r>
                              <a:rPr lang="en-US" b="1" i="1">
                                <a:latin typeface="Cambria Math" panose="02040503050406030204" pitchFamily="18" charset="0"/>
                              </a:rPr>
                              <m:t>]</m:t>
                            </m:r>
                          </m:e>
                        </m:nary>
                      </m:e>
                    </m:nary>
                  </m:oMath>
                </a14:m>
                <a:endParaRPr lang="en-US" b="1" i="1" dirty="0">
                  <a:latin typeface="Cambria Math" panose="02040503050406030204" pitchFamily="18" charset="0"/>
                </a:endParaRPr>
              </a:p>
              <a:p>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𝑖</m:t>
                        </m:r>
                      </m:sub>
                      <m:sup>
                        <m:r>
                          <a:rPr lang="en-US" b="0" i="1" smtClean="0">
                            <a:latin typeface="Cambria Math" panose="02040503050406030204" pitchFamily="18" charset="0"/>
                          </a:rPr>
                          <m:t>𝑝</m:t>
                        </m:r>
                      </m:sup>
                    </m:sSubSup>
                  </m:oMath>
                </a14:m>
                <a:r>
                  <a:rPr lang="en-US" dirty="0"/>
                  <a:t>: prediction from the network ran through </a:t>
                </a:r>
                <a:r>
                  <a:rPr lang="en-US" dirty="0" err="1"/>
                  <a:t>softmax</a:t>
                </a:r>
                <a:r>
                  <a:rPr lang="en-US" dirty="0"/>
                  <a:t> </a:t>
                </a:r>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oMath>
                </a14:m>
                <a:r>
                  <a:rPr lang="en-US" dirty="0"/>
                  <a:t>: 0 if the class </a:t>
                </a:r>
                <a:r>
                  <a:rPr lang="en-US" i="1" dirty="0" err="1"/>
                  <a:t>i</a:t>
                </a:r>
                <a:r>
                  <a:rPr lang="en-US" dirty="0"/>
                  <a:t> is present and 1 otherwise </a:t>
                </a:r>
              </a:p>
              <a:p>
                <a14:m>
                  <m:oMath xmlns:m="http://schemas.openxmlformats.org/officeDocument/2006/math">
                    <m:r>
                      <a:rPr lang="en-US"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 </m:t>
                    </m:r>
                  </m:oMath>
                </a14:m>
                <a:r>
                  <a:rPr lang="en-US" dirty="0"/>
                  <a:t>: small number</a:t>
                </a:r>
              </a:p>
              <a:p>
                <a14:m>
                  <m:oMath xmlns:m="http://schemas.openxmlformats.org/officeDocument/2006/math">
                    <m:r>
                      <a:rPr lang="en-US" b="0" i="1" smtClean="0">
                        <a:latin typeface="Cambria Math" panose="02040503050406030204" pitchFamily="18" charset="0"/>
                        <a:ea typeface="Cambria Math" panose="02040503050406030204" pitchFamily="18" charset="0"/>
                      </a:rPr>
                      <m:t>𝑃</m:t>
                    </m:r>
                  </m:oMath>
                </a14:m>
                <a:r>
                  <a:rPr lang="en-US" dirty="0"/>
                  <a:t> : number of pixels</a:t>
                </a:r>
              </a:p>
              <a:p>
                <a14:m>
                  <m:oMath xmlns:m="http://schemas.openxmlformats.org/officeDocument/2006/math">
                    <m:r>
                      <a:rPr lang="en-US" b="0" i="1" smtClean="0">
                        <a:latin typeface="Cambria Math" panose="02040503050406030204" pitchFamily="18" charset="0"/>
                        <a:ea typeface="Cambria Math" panose="02040503050406030204" pitchFamily="18" charset="0"/>
                      </a:rPr>
                      <m:t>𝐶</m:t>
                    </m:r>
                  </m:oMath>
                </a14:m>
                <a:r>
                  <a:rPr lang="en-US" dirty="0"/>
                  <a:t> : number of classes </a:t>
                </a:r>
              </a:p>
              <a:p>
                <a:endParaRPr lang="en-US" dirty="0"/>
              </a:p>
            </p:txBody>
          </p:sp>
        </mc:Choice>
        <mc:Fallback xmlns="">
          <p:sp>
            <p:nvSpPr>
              <p:cNvPr id="3" name="Text Placeholder 2">
                <a:extLst>
                  <a:ext uri="{FF2B5EF4-FFF2-40B4-BE49-F238E27FC236}">
                    <a16:creationId xmlns:a16="http://schemas.microsoft.com/office/drawing/2014/main" id="{35568816-CC4B-AE4A-8D76-56A8D1F04D65}"/>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pic>
        <p:nvPicPr>
          <p:cNvPr id="6" name="Picture 18">
            <a:extLst>
              <a:ext uri="{FF2B5EF4-FFF2-40B4-BE49-F238E27FC236}">
                <a16:creationId xmlns:a16="http://schemas.microsoft.com/office/drawing/2014/main" id="{7BFFB62C-C631-3545-B130-64F765676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8629" y="3277417"/>
            <a:ext cx="1958023" cy="14724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a:extLst>
              <a:ext uri="{FF2B5EF4-FFF2-40B4-BE49-F238E27FC236}">
                <a16:creationId xmlns:a16="http://schemas.microsoft.com/office/drawing/2014/main" id="{11240A9A-C89D-FF4F-A40F-BAFAE7EE00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864" y="3278325"/>
            <a:ext cx="1956816" cy="1471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9C2C96-C0F3-394F-8892-870B6E10ED50}"/>
              </a:ext>
            </a:extLst>
          </p:cNvPr>
          <p:cNvSpPr txBox="1"/>
          <p:nvPr/>
        </p:nvSpPr>
        <p:spPr>
          <a:xfrm>
            <a:off x="4055829" y="4749850"/>
            <a:ext cx="1903622" cy="307777"/>
          </a:xfrm>
          <a:prstGeom prst="rect">
            <a:avLst/>
          </a:prstGeom>
          <a:noFill/>
        </p:spPr>
        <p:txBody>
          <a:bodyPr wrap="square" rtlCol="0">
            <a:spAutoFit/>
          </a:bodyPr>
          <a:lstStyle/>
          <a:p>
            <a:pPr algn="ctr"/>
            <a:r>
              <a:rPr lang="en-US" dirty="0"/>
              <a:t>Ground Truth</a:t>
            </a:r>
          </a:p>
        </p:txBody>
      </p:sp>
      <p:sp>
        <p:nvSpPr>
          <p:cNvPr id="9" name="TextBox 8">
            <a:extLst>
              <a:ext uri="{FF2B5EF4-FFF2-40B4-BE49-F238E27FC236}">
                <a16:creationId xmlns:a16="http://schemas.microsoft.com/office/drawing/2014/main" id="{AD7F849C-68A0-644D-902E-BFF2673DCAB4}"/>
              </a:ext>
            </a:extLst>
          </p:cNvPr>
          <p:cNvSpPr txBox="1"/>
          <p:nvPr/>
        </p:nvSpPr>
        <p:spPr>
          <a:xfrm>
            <a:off x="6660461" y="4749850"/>
            <a:ext cx="1903622" cy="307777"/>
          </a:xfrm>
          <a:prstGeom prst="rect">
            <a:avLst/>
          </a:prstGeom>
          <a:noFill/>
        </p:spPr>
        <p:txBody>
          <a:bodyPr wrap="square" rtlCol="0">
            <a:spAutoFit/>
          </a:bodyPr>
          <a:lstStyle/>
          <a:p>
            <a:pPr algn="ctr"/>
            <a:r>
              <a:rPr lang="en-US" dirty="0"/>
              <a:t>Segmented Output</a:t>
            </a:r>
          </a:p>
        </p:txBody>
      </p:sp>
      <p:sp>
        <p:nvSpPr>
          <p:cNvPr id="4" name="Slide Number Placeholder 3">
            <a:extLst>
              <a:ext uri="{FF2B5EF4-FFF2-40B4-BE49-F238E27FC236}">
                <a16:creationId xmlns:a16="http://schemas.microsoft.com/office/drawing/2014/main" id="{E4209AFA-1781-7E46-9D03-3D6DFA4600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241398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500"/>
                                        <p:tgtEl>
                                          <p:spTgt spid="3">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fade">
                                      <p:cBhvr>
                                        <p:cTn id="5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C3FE-03D6-EE4D-B6C8-B0117056AA0A}"/>
              </a:ext>
            </a:extLst>
          </p:cNvPr>
          <p:cNvSpPr>
            <a:spLocks noGrp="1"/>
          </p:cNvSpPr>
          <p:nvPr>
            <p:ph type="title"/>
          </p:nvPr>
        </p:nvSpPr>
        <p:spPr/>
        <p:txBody>
          <a:bodyPr>
            <a:normAutofit fontScale="90000"/>
          </a:bodyPr>
          <a:lstStyle/>
          <a:p>
            <a:r>
              <a:rPr lang="en-US" dirty="0"/>
              <a:t>Class Activation Map (CAM)</a:t>
            </a:r>
          </a:p>
        </p:txBody>
      </p:sp>
      <p:sp>
        <p:nvSpPr>
          <p:cNvPr id="3" name="Text Placeholder 2">
            <a:extLst>
              <a:ext uri="{FF2B5EF4-FFF2-40B4-BE49-F238E27FC236}">
                <a16:creationId xmlns:a16="http://schemas.microsoft.com/office/drawing/2014/main" id="{AFD6338B-1E2C-0045-9D35-19EE64543006}"/>
              </a:ext>
            </a:extLst>
          </p:cNvPr>
          <p:cNvSpPr>
            <a:spLocks noGrp="1"/>
          </p:cNvSpPr>
          <p:nvPr>
            <p:ph type="body" idx="1"/>
          </p:nvPr>
        </p:nvSpPr>
        <p:spPr/>
        <p:txBody>
          <a:bodyPr/>
          <a:lstStyle/>
          <a:p>
            <a:r>
              <a:rPr lang="en-US" dirty="0"/>
              <a:t>Highlights spatial area in the image responsible for classification decision</a:t>
            </a:r>
          </a:p>
          <a:p>
            <a:r>
              <a:rPr lang="en-US" dirty="0"/>
              <a:t>CAM is a heat map for classes present in the image</a:t>
            </a:r>
          </a:p>
          <a:p>
            <a:r>
              <a:rPr lang="en-US" dirty="0"/>
              <a:t>Most weak supervision methods rely on CAMs</a:t>
            </a:r>
          </a:p>
          <a:p>
            <a:r>
              <a:rPr lang="en-US" dirty="0"/>
              <a:t>CAMS are not sufficient as they tend to highlight only the most important object regions</a:t>
            </a:r>
          </a:p>
          <a:p>
            <a:endParaRPr lang="en-US" dirty="0"/>
          </a:p>
        </p:txBody>
      </p:sp>
      <p:grpSp>
        <p:nvGrpSpPr>
          <p:cNvPr id="6" name="Group 5">
            <a:extLst>
              <a:ext uri="{FF2B5EF4-FFF2-40B4-BE49-F238E27FC236}">
                <a16:creationId xmlns:a16="http://schemas.microsoft.com/office/drawing/2014/main" id="{388F5F76-0DDF-2347-8D49-2C7E25802352}"/>
              </a:ext>
            </a:extLst>
          </p:cNvPr>
          <p:cNvGrpSpPr/>
          <p:nvPr/>
        </p:nvGrpSpPr>
        <p:grpSpPr>
          <a:xfrm>
            <a:off x="1782406" y="2921913"/>
            <a:ext cx="5579187" cy="2123927"/>
            <a:chOff x="1782406" y="3190474"/>
            <a:chExt cx="5579187" cy="2123927"/>
          </a:xfrm>
        </p:grpSpPr>
        <p:pic>
          <p:nvPicPr>
            <p:cNvPr id="4" name="Picture 1" descr="page54image22841792">
              <a:extLst>
                <a:ext uri="{FF2B5EF4-FFF2-40B4-BE49-F238E27FC236}">
                  <a16:creationId xmlns:a16="http://schemas.microsoft.com/office/drawing/2014/main" id="{3ACDB76E-0F6E-6643-BE45-955325F02B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56"/>
            <a:stretch/>
          </p:blipFill>
          <p:spPr bwMode="auto">
            <a:xfrm>
              <a:off x="1782406" y="3190474"/>
              <a:ext cx="5579187" cy="1816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00185E-588D-C941-80A2-B1645BEB450B}"/>
                </a:ext>
              </a:extLst>
            </p:cNvPr>
            <p:cNvSpPr txBox="1"/>
            <p:nvPr/>
          </p:nvSpPr>
          <p:spPr>
            <a:xfrm>
              <a:off x="3620188" y="5006624"/>
              <a:ext cx="1903622" cy="307777"/>
            </a:xfrm>
            <a:prstGeom prst="rect">
              <a:avLst/>
            </a:prstGeom>
            <a:noFill/>
          </p:spPr>
          <p:txBody>
            <a:bodyPr wrap="square" rtlCol="0">
              <a:spAutoFit/>
            </a:bodyPr>
            <a:lstStyle/>
            <a:p>
              <a:pPr algn="ctr"/>
              <a:r>
                <a:rPr lang="en-US" dirty="0"/>
                <a:t>CAM for loafer class</a:t>
              </a:r>
            </a:p>
          </p:txBody>
        </p:sp>
      </p:grpSp>
      <p:sp>
        <p:nvSpPr>
          <p:cNvPr id="7" name="Slide Number Placeholder 6">
            <a:extLst>
              <a:ext uri="{FF2B5EF4-FFF2-40B4-BE49-F238E27FC236}">
                <a16:creationId xmlns:a16="http://schemas.microsoft.com/office/drawing/2014/main" id="{EF1070D5-9A85-E846-B125-B576E5A7E4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49944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9517-C3E6-D14D-BFDF-AEDDC5C01E7D}"/>
              </a:ext>
            </a:extLst>
          </p:cNvPr>
          <p:cNvSpPr>
            <a:spLocks noGrp="1"/>
          </p:cNvSpPr>
          <p:nvPr>
            <p:ph type="title"/>
          </p:nvPr>
        </p:nvSpPr>
        <p:spPr/>
        <p:txBody>
          <a:bodyPr>
            <a:normAutofit fontScale="90000"/>
          </a:bodyPr>
          <a:lstStyle/>
          <a:p>
            <a:r>
              <a:rPr lang="en-US" dirty="0"/>
              <a:t>Implementing Volumetric Supervision</a:t>
            </a:r>
          </a:p>
        </p:txBody>
      </p:sp>
      <p:sp>
        <p:nvSpPr>
          <p:cNvPr id="3" name="Text Placeholder 2">
            <a:extLst>
              <a:ext uri="{FF2B5EF4-FFF2-40B4-BE49-F238E27FC236}">
                <a16:creationId xmlns:a16="http://schemas.microsoft.com/office/drawing/2014/main" id="{EAAFB673-CFF0-E440-96FC-307365367B0A}"/>
              </a:ext>
            </a:extLst>
          </p:cNvPr>
          <p:cNvSpPr>
            <a:spLocks noGrp="1"/>
          </p:cNvSpPr>
          <p:nvPr>
            <p:ph type="body" idx="1"/>
          </p:nvPr>
        </p:nvSpPr>
        <p:spPr/>
        <p:txBody>
          <a:bodyPr/>
          <a:lstStyle/>
          <a:p>
            <a:r>
              <a:rPr lang="en-US" dirty="0"/>
              <a:t>Can convert almost image level supervised method into volumetric level supervised method by incorporating volumetric loss</a:t>
            </a:r>
          </a:p>
          <a:p>
            <a:endParaRPr lang="en-US" dirty="0"/>
          </a:p>
          <a:p>
            <a:r>
              <a:rPr lang="en-US" dirty="0"/>
              <a:t>We converted four recent image level methods:</a:t>
            </a:r>
          </a:p>
          <a:p>
            <a:pPr lvl="1">
              <a:buFont typeface="+mj-lt"/>
              <a:buAutoNum type="arabicPeriod"/>
            </a:pPr>
            <a:r>
              <a:rPr lang="en-US" dirty="0"/>
              <a:t>Joint Saliency and Semantic Segmentation [Zeng ‘19]</a:t>
            </a:r>
          </a:p>
          <a:p>
            <a:pPr lvl="1">
              <a:buFont typeface="+mj-lt"/>
              <a:buAutoNum type="arabicPeriod"/>
            </a:pPr>
            <a:r>
              <a:rPr lang="en-US" dirty="0"/>
              <a:t>Single Stage Semantic Segmentation [</a:t>
            </a:r>
            <a:r>
              <a:rPr lang="en-US" dirty="0" err="1"/>
              <a:t>Araslanov</a:t>
            </a:r>
            <a:r>
              <a:rPr lang="en-US" dirty="0"/>
              <a:t> ‘20]</a:t>
            </a:r>
          </a:p>
          <a:p>
            <a:pPr lvl="1">
              <a:buFont typeface="+mj-lt"/>
              <a:buAutoNum type="arabicPeriod"/>
            </a:pPr>
            <a:r>
              <a:rPr lang="en-US" dirty="0"/>
              <a:t>Semantic Segmentation via Sub-Category [Chang ‘20]</a:t>
            </a:r>
          </a:p>
          <a:p>
            <a:pPr lvl="1">
              <a:buFont typeface="+mj-lt"/>
              <a:buAutoNum type="arabicPeriod"/>
            </a:pPr>
            <a:r>
              <a:rPr lang="en-US" dirty="0"/>
              <a:t>Semantic Segmentation with Boundary Exploration [Chen ‘20]</a:t>
            </a:r>
          </a:p>
          <a:p>
            <a:pPr lvl="1">
              <a:buFont typeface="+mj-lt"/>
              <a:buAutoNum type="arabicPeriod"/>
            </a:pPr>
            <a:endParaRPr lang="en-US" dirty="0"/>
          </a:p>
        </p:txBody>
      </p:sp>
      <p:sp>
        <p:nvSpPr>
          <p:cNvPr id="4" name="Slide Number Placeholder 3">
            <a:extLst>
              <a:ext uri="{FF2B5EF4-FFF2-40B4-BE49-F238E27FC236}">
                <a16:creationId xmlns:a16="http://schemas.microsoft.com/office/drawing/2014/main" id="{B8780F1C-E920-EB40-AE5F-BD7513063E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137454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994A-21C3-2647-B4EF-6CCA19B7EF73}"/>
              </a:ext>
            </a:extLst>
          </p:cNvPr>
          <p:cNvSpPr>
            <a:spLocks noGrp="1"/>
          </p:cNvSpPr>
          <p:nvPr>
            <p:ph type="title"/>
          </p:nvPr>
        </p:nvSpPr>
        <p:spPr/>
        <p:txBody>
          <a:bodyPr>
            <a:noAutofit/>
          </a:bodyPr>
          <a:lstStyle/>
          <a:p>
            <a:r>
              <a:rPr lang="en-US" sz="1800" dirty="0"/>
              <a:t>Volumetric Supervision: Joint Saliency and Semantic Segmentation</a:t>
            </a:r>
          </a:p>
        </p:txBody>
      </p:sp>
      <p:sp>
        <p:nvSpPr>
          <p:cNvPr id="3" name="Text Placeholder 2">
            <a:extLst>
              <a:ext uri="{FF2B5EF4-FFF2-40B4-BE49-F238E27FC236}">
                <a16:creationId xmlns:a16="http://schemas.microsoft.com/office/drawing/2014/main" id="{8CC68872-5919-DD40-B646-83E93A7804B0}"/>
              </a:ext>
            </a:extLst>
          </p:cNvPr>
          <p:cNvSpPr>
            <a:spLocks noGrp="1"/>
          </p:cNvSpPr>
          <p:nvPr>
            <p:ph type="body" idx="1"/>
          </p:nvPr>
        </p:nvSpPr>
        <p:spPr>
          <a:xfrm>
            <a:off x="482060" y="855578"/>
            <a:ext cx="7179697" cy="3748709"/>
          </a:xfrm>
        </p:spPr>
        <p:txBody>
          <a:bodyPr>
            <a:normAutofit/>
          </a:bodyPr>
          <a:lstStyle/>
          <a:p>
            <a:r>
              <a:rPr lang="en-US" dirty="0"/>
              <a:t>CAMs provide imprecise spatial localization</a:t>
            </a:r>
          </a:p>
          <a:p>
            <a:r>
              <a:rPr lang="en-US" dirty="0"/>
              <a:t>Idea: use saliency segmentation to improve localization</a:t>
            </a:r>
          </a:p>
          <a:p>
            <a:endParaRPr lang="en-US" b="0" dirty="0">
              <a:ea typeface="Cambria Math" panose="02040503050406030204" pitchFamily="18" charset="0"/>
            </a:endParaRPr>
          </a:p>
          <a:p>
            <a:endParaRPr lang="en-US" b="0" dirty="0">
              <a:ea typeface="Cambria Math" panose="02040503050406030204" pitchFamily="18" charset="0"/>
            </a:endParaRPr>
          </a:p>
          <a:p>
            <a:endParaRPr lang="en-US" dirty="0"/>
          </a:p>
        </p:txBody>
      </p:sp>
      <mc:AlternateContent xmlns:mc="http://schemas.openxmlformats.org/markup-compatibility/2006" xmlns:a14="http://schemas.microsoft.com/office/drawing/2010/main">
        <mc:Choice Requires="a14">
          <p:sp>
            <p:nvSpPr>
              <p:cNvPr id="11" name="Text Placeholder 2">
                <a:extLst>
                  <a:ext uri="{FF2B5EF4-FFF2-40B4-BE49-F238E27FC236}">
                    <a16:creationId xmlns:a16="http://schemas.microsoft.com/office/drawing/2014/main" id="{A755D6EA-D2E4-4242-8119-68337977C7C0}"/>
                  </a:ext>
                </a:extLst>
              </p:cNvPr>
              <p:cNvSpPr txBox="1">
                <a:spLocks/>
              </p:cNvSpPr>
              <p:nvPr/>
            </p:nvSpPr>
            <p:spPr>
              <a:xfrm>
                <a:off x="559499" y="3602156"/>
                <a:ext cx="4149901" cy="1541344"/>
              </a:xfrm>
              <a:prstGeom prst="rect">
                <a:avLst/>
              </a:prstGeom>
              <a:noFill/>
              <a:ln>
                <a:noFill/>
              </a:ln>
            </p:spPr>
            <p:txBody>
              <a:bodyPr spcFirstLastPara="1" wrap="square" lIns="91425" tIns="91425" rIns="91425" bIns="91425" anchor="t" anchorCtr="0">
                <a:normAutofit fontScale="850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lang="en-US" dirty="0"/>
              </a:p>
              <a:p>
                <a:r>
                  <a:rPr lang="en-US" dirty="0"/>
                  <a:t>SSNet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𝑡</m:t>
                    </m:r>
                  </m:oMath>
                </a14:m>
                <a:endParaRPr lang="en-US" dirty="0">
                  <a:ea typeface="Cambria Math" panose="02040503050406030204" pitchFamily="18" charset="0"/>
                </a:endParaRPr>
              </a:p>
              <a:p>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i="1" smtClean="0">
                                <a:latin typeface="Cambria Math" panose="02040503050406030204" pitchFamily="18" charset="0"/>
                                <a:ea typeface="Cambria Math" panose="02040503050406030204" pitchFamily="18" charset="0"/>
                              </a:rPr>
                              <m:t>𝑡</m:t>
                            </m:r>
                          </m:e>
                        </m:acc>
                      </m:e>
                      <m:sub>
                        <m:r>
                          <a:rPr lang="en-US" i="1" smtClean="0">
                            <a:latin typeface="Cambria Math" panose="02040503050406030204" pitchFamily="18" charset="0"/>
                            <a:ea typeface="Cambria Math" panose="02040503050406030204" pitchFamily="18" charset="0"/>
                          </a:rPr>
                          <m:t>𝑖</m:t>
                        </m:r>
                      </m:sub>
                    </m:sSub>
                    <m:r>
                      <a:rPr lang="en-US" i="1" smtClean="0">
                        <a:latin typeface="Cambria Math" panose="02040503050406030204" pitchFamily="18" charset="0"/>
                        <a:ea typeface="Cambria Math" panose="02040503050406030204" pitchFamily="18" charset="0"/>
                      </a:rPr>
                      <m:t>= </m:t>
                    </m:r>
                    <m:nary>
                      <m:naryPr>
                        <m:chr m:val="∑"/>
                        <m:supHide m:val="on"/>
                        <m:ctrlPr>
                          <a:rPr lang="en-US" i="1" smtClean="0">
                            <a:latin typeface="Cambria Math" panose="02040503050406030204" pitchFamily="18" charset="0"/>
                            <a:ea typeface="Cambria Math" panose="02040503050406030204" pitchFamily="18" charset="0"/>
                          </a:rPr>
                        </m:ctrlPr>
                      </m:naryPr>
                      <m:sub>
                        <m:r>
                          <m:rPr>
                            <m:brk m:alnAt="7"/>
                          </m:rPr>
                          <a:rPr lang="en-US" i="1" smtClean="0">
                            <a:latin typeface="Cambria Math" panose="02040503050406030204" pitchFamily="18" charset="0"/>
                            <a:ea typeface="Cambria Math" panose="02040503050406030204" pitchFamily="18" charset="0"/>
                          </a:rPr>
                          <m:t>𝑝</m:t>
                        </m:r>
                      </m:sub>
                      <m:sup/>
                      <m:e>
                        <m:sSubSup>
                          <m:sSubSupPr>
                            <m:ctrlPr>
                              <a:rPr lang="en-US" i="1" smtClean="0">
                                <a:latin typeface="Cambria Math" panose="02040503050406030204" pitchFamily="18" charset="0"/>
                                <a:ea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𝑡</m:t>
                            </m:r>
                          </m:e>
                          <m:sub>
                            <m:r>
                              <a:rPr lang="en-US" i="1" smtClean="0">
                                <a:latin typeface="Cambria Math" panose="02040503050406030204" pitchFamily="18" charset="0"/>
                                <a:ea typeface="Cambria Math" panose="02040503050406030204" pitchFamily="18" charset="0"/>
                              </a:rPr>
                              <m:t>𝑖</m:t>
                            </m:r>
                          </m:sub>
                          <m:sup>
                            <m:r>
                              <a:rPr lang="en-US" i="1" smtClean="0">
                                <a:latin typeface="Cambria Math" panose="02040503050406030204" pitchFamily="18" charset="0"/>
                                <a:ea typeface="Cambria Math" panose="02040503050406030204" pitchFamily="18" charset="0"/>
                              </a:rPr>
                              <m:t>𝑝</m:t>
                            </m:r>
                          </m:sup>
                        </m:sSubSup>
                      </m:e>
                    </m:nary>
                  </m:oMath>
                </a14:m>
                <a:endParaRPr lang="en-US" dirty="0">
                  <a:ea typeface="Cambria Math" panose="02040503050406030204" pitchFamily="18" charset="0"/>
                </a:endParaRPr>
              </a:p>
              <a:p>
                <a14:m>
                  <m:oMath xmlns:m="http://schemas.openxmlformats.org/officeDocument/2006/math">
                    <m:r>
                      <a:rPr lang="en-US" i="1" smtClean="0">
                        <a:latin typeface="Cambria Math" panose="02040503050406030204" pitchFamily="18" charset="0"/>
                        <a:ea typeface="Cambria Math" panose="02040503050406030204" pitchFamily="18" charset="0"/>
                      </a:rPr>
                      <m:t>𝐿</m:t>
                    </m:r>
                    <m:r>
                      <a:rPr lang="en-US" i="1" smtClean="0">
                        <a:latin typeface="Cambria Math" panose="02040503050406030204" pitchFamily="18" charset="0"/>
                        <a:ea typeface="Cambria Math" panose="02040503050406030204" pitchFamily="18" charset="0"/>
                      </a:rPr>
                      <m:t>= </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𝐶𝐴𝑀</m:t>
                        </m:r>
                      </m:sub>
                    </m:sSub>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𝑆𝑎𝑙𝑖𝑒𝑛𝑐𝑦</m:t>
                        </m:r>
                      </m:sub>
                    </m:sSub>
                    <m:r>
                      <a:rPr lang="en-US" i="1" smtClean="0">
                        <a:solidFill>
                          <a:srgbClr val="FF0000"/>
                        </a:solidFill>
                        <a:latin typeface="Cambria Math" panose="02040503050406030204" pitchFamily="18" charset="0"/>
                        <a:ea typeface="Cambria Math" panose="02040503050406030204" pitchFamily="18" charset="0"/>
                      </a:rPr>
                      <m:t>+</m:t>
                    </m:r>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𝐿</m:t>
                        </m:r>
                      </m:e>
                      <m:sub>
                        <m:r>
                          <a:rPr lang="en-US" i="1" smtClean="0">
                            <a:solidFill>
                              <a:srgbClr val="FF0000"/>
                            </a:solidFill>
                            <a:latin typeface="Cambria Math" panose="02040503050406030204" pitchFamily="18" charset="0"/>
                            <a:ea typeface="Cambria Math" panose="02040503050406030204" pitchFamily="18" charset="0"/>
                          </a:rPr>
                          <m:t>𝑄𝑉𝐿</m:t>
                        </m:r>
                        <m:r>
                          <a:rPr lang="en-US" i="1" smtClean="0">
                            <a:solidFill>
                              <a:srgbClr val="FF0000"/>
                            </a:solidFill>
                            <a:latin typeface="Cambria Math" panose="02040503050406030204" pitchFamily="18" charset="0"/>
                            <a:ea typeface="Cambria Math" panose="02040503050406030204" pitchFamily="18" charset="0"/>
                          </a:rPr>
                          <m:t>/</m:t>
                        </m:r>
                        <m:r>
                          <a:rPr lang="en-US" i="1" smtClean="0">
                            <a:solidFill>
                              <a:srgbClr val="FF0000"/>
                            </a:solidFill>
                            <a:latin typeface="Cambria Math" panose="02040503050406030204" pitchFamily="18" charset="0"/>
                            <a:ea typeface="Cambria Math" panose="02040503050406030204" pitchFamily="18" charset="0"/>
                          </a:rPr>
                          <m:t>𝑂𝑄𝑉𝐿</m:t>
                        </m:r>
                      </m:sub>
                    </m:sSub>
                    <m:r>
                      <a:rPr lang="en-US" i="1" smtClean="0">
                        <a:solidFill>
                          <a:srgbClr val="FF0000"/>
                        </a:solidFill>
                        <a:latin typeface="Cambria Math" panose="02040503050406030204" pitchFamily="18" charset="0"/>
                        <a:ea typeface="Cambria Math" panose="02040503050406030204" pitchFamily="18" charset="0"/>
                      </a:rPr>
                      <m:t>+</m:t>
                    </m:r>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𝐿</m:t>
                        </m:r>
                      </m:e>
                      <m:sub>
                        <m:r>
                          <a:rPr lang="en-US" i="1" smtClean="0">
                            <a:solidFill>
                              <a:srgbClr val="FF0000"/>
                            </a:solidFill>
                            <a:latin typeface="Cambria Math" panose="02040503050406030204" pitchFamily="18" charset="0"/>
                            <a:ea typeface="Cambria Math" panose="02040503050406030204" pitchFamily="18" charset="0"/>
                          </a:rPr>
                          <m:t>𝑁</m:t>
                        </m:r>
                      </m:sub>
                    </m:sSub>
                  </m:oMath>
                </a14:m>
                <a:endParaRPr lang="en-US" dirty="0">
                  <a:ea typeface="Cambria Math" panose="02040503050406030204" pitchFamily="18" charset="0"/>
                </a:endParaRPr>
              </a:p>
              <a:p>
                <a:endParaRPr lang="en-US" dirty="0">
                  <a:ea typeface="Cambria Math" panose="02040503050406030204" pitchFamily="18" charset="0"/>
                </a:endParaRPr>
              </a:p>
              <a:p>
                <a:endParaRPr lang="en-US" dirty="0">
                  <a:ea typeface="Cambria Math" panose="02040503050406030204" pitchFamily="18" charset="0"/>
                </a:endParaRPr>
              </a:p>
              <a:p>
                <a:endParaRPr lang="en-US" dirty="0"/>
              </a:p>
            </p:txBody>
          </p:sp>
        </mc:Choice>
        <mc:Fallback xmlns="">
          <p:sp>
            <p:nvSpPr>
              <p:cNvPr id="11" name="Text Placeholder 2">
                <a:extLst>
                  <a:ext uri="{FF2B5EF4-FFF2-40B4-BE49-F238E27FC236}">
                    <a16:creationId xmlns:a16="http://schemas.microsoft.com/office/drawing/2014/main" id="{A755D6EA-D2E4-4242-8119-68337977C7C0}"/>
                  </a:ext>
                </a:extLst>
              </p:cNvPr>
              <p:cNvSpPr txBox="1">
                <a:spLocks noRot="1" noChangeAspect="1" noMove="1" noResize="1" noEditPoints="1" noAdjustHandles="1" noChangeArrowheads="1" noChangeShapeType="1" noTextEdit="1"/>
              </p:cNvSpPr>
              <p:nvPr/>
            </p:nvSpPr>
            <p:spPr>
              <a:xfrm>
                <a:off x="559499" y="3602156"/>
                <a:ext cx="4149901" cy="1541344"/>
              </a:xfrm>
              <a:prstGeom prst="rect">
                <a:avLst/>
              </a:prstGeom>
              <a:blipFill>
                <a:blip r:embed="rId3"/>
                <a:stretch>
                  <a:fillRect/>
                </a:stretch>
              </a:blipFill>
              <a:ln>
                <a:noFill/>
              </a:ln>
            </p:spPr>
            <p:txBody>
              <a:bodyPr/>
              <a:lstStyle/>
              <a:p>
                <a:r>
                  <a:rPr lang="en-US">
                    <a:noFill/>
                  </a:rPr>
                  <a:t> </a:t>
                </a:r>
              </a:p>
            </p:txBody>
          </p:sp>
        </mc:Fallback>
      </mc:AlternateContent>
      <p:sp>
        <p:nvSpPr>
          <p:cNvPr id="12" name="Rectangle 11">
            <a:extLst>
              <a:ext uri="{FF2B5EF4-FFF2-40B4-BE49-F238E27FC236}">
                <a16:creationId xmlns:a16="http://schemas.microsoft.com/office/drawing/2014/main" id="{78A13146-4460-B040-9FD1-43ED1E4F42CD}"/>
              </a:ext>
            </a:extLst>
          </p:cNvPr>
          <p:cNvSpPr/>
          <p:nvPr/>
        </p:nvSpPr>
        <p:spPr>
          <a:xfrm>
            <a:off x="1482243" y="1641305"/>
            <a:ext cx="4362483" cy="223027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8200763-C030-F841-BE52-7A4C73FD9213}"/>
              </a:ext>
            </a:extLst>
          </p:cNvPr>
          <p:cNvSpPr txBox="1"/>
          <p:nvPr/>
        </p:nvSpPr>
        <p:spPr>
          <a:xfrm>
            <a:off x="1482242" y="3585310"/>
            <a:ext cx="702259" cy="307777"/>
          </a:xfrm>
          <a:prstGeom prst="rect">
            <a:avLst/>
          </a:prstGeom>
          <a:noFill/>
        </p:spPr>
        <p:txBody>
          <a:bodyPr wrap="square" rtlCol="0">
            <a:spAutoFit/>
          </a:bodyPr>
          <a:lstStyle/>
          <a:p>
            <a:r>
              <a:rPr lang="en-US" i="1" dirty="0"/>
              <a:t>SSNet</a:t>
            </a:r>
          </a:p>
        </p:txBody>
      </p:sp>
      <p:pic>
        <p:nvPicPr>
          <p:cNvPr id="19" name="Picture 2" descr="t0YPzW1hX3W2stbAAAAAElFTkSuQmCC">
            <a:extLst>
              <a:ext uri="{FF2B5EF4-FFF2-40B4-BE49-F238E27FC236}">
                <a16:creationId xmlns:a16="http://schemas.microsoft.com/office/drawing/2014/main" id="{EBA35023-0EFD-374C-8ABD-0DEFC0B7B03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6600" r="90000">
                        <a14:foregroundMark x1="6600" y1="45238" x2="7800" y2="52619"/>
                        <a14:foregroundMark x1="88800" y1="47143" x2="88700" y2="52619"/>
                        <a14:backgroundMark x1="43600" y1="25000" x2="43600" y2="25000"/>
                        <a14:backgroundMark x1="44000" y1="25000" x2="44000" y2="25000"/>
                        <a14:backgroundMark x1="43700" y1="53095" x2="43700" y2="53095"/>
                        <a14:backgroundMark x1="43100" y1="53095" x2="43100" y2="53095"/>
                      </a14:backgroundRemoval>
                    </a14:imgEffect>
                  </a14:imgLayer>
                </a14:imgProps>
              </a:ext>
              <a:ext uri="{28A0092B-C50C-407E-A947-70E740481C1C}">
                <a14:useLocalDpi xmlns:a14="http://schemas.microsoft.com/office/drawing/2010/main" val="0"/>
              </a:ext>
            </a:extLst>
          </a:blip>
          <a:srcRect l="3409" t="13062" r="6817" b="13021"/>
          <a:stretch/>
        </p:blipFill>
        <p:spPr bwMode="auto">
          <a:xfrm>
            <a:off x="1624259" y="1714544"/>
            <a:ext cx="1903622" cy="65825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D4200D6C-F36F-6445-B6EC-FC8A3728C9A8}"/>
              </a:ext>
            </a:extLst>
          </p:cNvPr>
          <p:cNvCxnSpPr>
            <a:cxnSpLocks/>
            <a:stCxn id="19" idx="3"/>
            <a:endCxn id="20" idx="1"/>
          </p:cNvCxnSpPr>
          <p:nvPr/>
        </p:nvCxnSpPr>
        <p:spPr>
          <a:xfrm>
            <a:off x="3527881" y="2043670"/>
            <a:ext cx="282552" cy="132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E77A4F5-E5C8-054A-9E67-25C2D8814243}"/>
              </a:ext>
            </a:extLst>
          </p:cNvPr>
          <p:cNvCxnSpPr>
            <a:cxnSpLocks/>
            <a:endCxn id="43" idx="0"/>
          </p:cNvCxnSpPr>
          <p:nvPr/>
        </p:nvCxnSpPr>
        <p:spPr>
          <a:xfrm>
            <a:off x="3029717" y="2372796"/>
            <a:ext cx="0" cy="507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picture containing graphical user interface&#10;&#10;Description automatically generated">
            <a:extLst>
              <a:ext uri="{FF2B5EF4-FFF2-40B4-BE49-F238E27FC236}">
                <a16:creationId xmlns:a16="http://schemas.microsoft.com/office/drawing/2014/main" id="{993BB2C2-EE6D-DD46-B1AE-C458D5892D1B}"/>
              </a:ext>
            </a:extLst>
          </p:cNvPr>
          <p:cNvPicPr>
            <a:picLocks noChangeAspect="1"/>
          </p:cNvPicPr>
          <p:nvPr/>
        </p:nvPicPr>
        <p:blipFill rotWithShape="1">
          <a:blip r:embed="rId6"/>
          <a:srcRect r="54377"/>
          <a:stretch/>
        </p:blipFill>
        <p:spPr>
          <a:xfrm>
            <a:off x="3810996" y="2877612"/>
            <a:ext cx="808126" cy="543442"/>
          </a:xfrm>
          <a:prstGeom prst="rect">
            <a:avLst/>
          </a:prstGeom>
        </p:spPr>
      </p:pic>
      <p:pic>
        <p:nvPicPr>
          <p:cNvPr id="38" name="Picture 37" descr="A picture containing graphical user interface&#10;&#10;Description automatically generated">
            <a:extLst>
              <a:ext uri="{FF2B5EF4-FFF2-40B4-BE49-F238E27FC236}">
                <a16:creationId xmlns:a16="http://schemas.microsoft.com/office/drawing/2014/main" id="{871131E0-B146-CC48-AC2D-0DFEF4C60AC6}"/>
              </a:ext>
            </a:extLst>
          </p:cNvPr>
          <p:cNvPicPr>
            <a:picLocks noChangeAspect="1"/>
          </p:cNvPicPr>
          <p:nvPr/>
        </p:nvPicPr>
        <p:blipFill rotWithShape="1">
          <a:blip r:embed="rId6"/>
          <a:srcRect l="53772"/>
          <a:stretch/>
        </p:blipFill>
        <p:spPr>
          <a:xfrm>
            <a:off x="4792046" y="2877612"/>
            <a:ext cx="818846" cy="543442"/>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90A3B13-9080-564F-B53E-7CEFE77643F4}"/>
                  </a:ext>
                </a:extLst>
              </p:cNvPr>
              <p:cNvSpPr txBox="1"/>
              <p:nvPr/>
            </p:nvSpPr>
            <p:spPr>
              <a:xfrm>
                <a:off x="4388515" y="3567485"/>
                <a:ext cx="45719" cy="324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𝑆𝑎𝑙𝑖𝑒𝑛𝑐𝑦</m:t>
                          </m:r>
                        </m:sub>
                      </m:sSub>
                    </m:oMath>
                  </m:oMathPara>
                </a14:m>
                <a:endParaRPr lang="en-US" dirty="0"/>
              </a:p>
            </p:txBody>
          </p:sp>
        </mc:Choice>
        <mc:Fallback xmlns="">
          <p:sp>
            <p:nvSpPr>
              <p:cNvPr id="40" name="TextBox 39">
                <a:extLst>
                  <a:ext uri="{FF2B5EF4-FFF2-40B4-BE49-F238E27FC236}">
                    <a16:creationId xmlns:a16="http://schemas.microsoft.com/office/drawing/2014/main" id="{190A3B13-9080-564F-B53E-7CEFE77643F4}"/>
                  </a:ext>
                </a:extLst>
              </p:cNvPr>
              <p:cNvSpPr txBox="1">
                <a:spLocks noRot="1" noChangeAspect="1" noMove="1" noResize="1" noEditPoints="1" noAdjustHandles="1" noChangeArrowheads="1" noChangeShapeType="1" noTextEdit="1"/>
              </p:cNvSpPr>
              <p:nvPr/>
            </p:nvSpPr>
            <p:spPr>
              <a:xfrm>
                <a:off x="4388515" y="3567485"/>
                <a:ext cx="45719" cy="324769"/>
              </a:xfrm>
              <a:prstGeom prst="rect">
                <a:avLst/>
              </a:prstGeom>
              <a:blipFill>
                <a:blip r:embed="rId23"/>
                <a:stretch>
                  <a:fillRect l="-75000" r="-1350000"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3F49586-8141-F44B-AFF7-BBC61BC048CF}"/>
                  </a:ext>
                </a:extLst>
              </p:cNvPr>
              <p:cNvSpPr txBox="1"/>
              <p:nvPr/>
            </p:nvSpPr>
            <p:spPr>
              <a:xfrm>
                <a:off x="4940648" y="2545635"/>
                <a:ext cx="52164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𝐶𝐴𝑀</m:t>
                          </m:r>
                        </m:sub>
                      </m:sSub>
                    </m:oMath>
                  </m:oMathPara>
                </a14:m>
                <a:endParaRPr lang="en-US" dirty="0"/>
              </a:p>
            </p:txBody>
          </p:sp>
        </mc:Choice>
        <mc:Fallback xmlns="">
          <p:sp>
            <p:nvSpPr>
              <p:cNvPr id="41" name="TextBox 40">
                <a:extLst>
                  <a:ext uri="{FF2B5EF4-FFF2-40B4-BE49-F238E27FC236}">
                    <a16:creationId xmlns:a16="http://schemas.microsoft.com/office/drawing/2014/main" id="{03F49586-8141-F44B-AFF7-BBC61BC048CF}"/>
                  </a:ext>
                </a:extLst>
              </p:cNvPr>
              <p:cNvSpPr txBox="1">
                <a:spLocks noRot="1" noChangeAspect="1" noMove="1" noResize="1" noEditPoints="1" noAdjustHandles="1" noChangeArrowheads="1" noChangeShapeType="1" noTextEdit="1"/>
              </p:cNvSpPr>
              <p:nvPr/>
            </p:nvSpPr>
            <p:spPr>
              <a:xfrm>
                <a:off x="4940648" y="2545635"/>
                <a:ext cx="521642" cy="307777"/>
              </a:xfrm>
              <a:prstGeom prst="rect">
                <a:avLst/>
              </a:prstGeom>
              <a:blipFill>
                <a:blip r:embed="rId24"/>
                <a:stretch>
                  <a:fillRect/>
                </a:stretch>
              </a:blipFill>
            </p:spPr>
            <p:txBody>
              <a:bodyPr/>
              <a:lstStyle/>
              <a:p>
                <a:r>
                  <a:rPr lang="en-US">
                    <a:noFill/>
                  </a:rPr>
                  <a:t> </a:t>
                </a:r>
              </a:p>
            </p:txBody>
          </p:sp>
        </mc:Fallback>
      </mc:AlternateContent>
      <p:cxnSp>
        <p:nvCxnSpPr>
          <p:cNvPr id="42" name="Curved Connector 41">
            <a:extLst>
              <a:ext uri="{FF2B5EF4-FFF2-40B4-BE49-F238E27FC236}">
                <a16:creationId xmlns:a16="http://schemas.microsoft.com/office/drawing/2014/main" id="{254B271C-6C79-024B-B11C-C8B4898BC294}"/>
              </a:ext>
            </a:extLst>
          </p:cNvPr>
          <p:cNvCxnSpPr>
            <a:cxnSpLocks/>
            <a:stCxn id="23" idx="2"/>
            <a:endCxn id="38" idx="2"/>
          </p:cNvCxnSpPr>
          <p:nvPr/>
        </p:nvCxnSpPr>
        <p:spPr>
          <a:xfrm rot="16200000" flipH="1">
            <a:off x="4708264" y="2927849"/>
            <a:ext cx="12700" cy="986410"/>
          </a:xfrm>
          <a:prstGeom prst="curvedConnector3">
            <a:avLst>
              <a:gd name="adj1" fmla="val 180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1956F91-A17B-7F4F-8CAB-2B7D1CED6095}"/>
              </a:ext>
            </a:extLst>
          </p:cNvPr>
          <p:cNvCxnSpPr>
            <a:stCxn id="43" idx="3"/>
            <a:endCxn id="23" idx="1"/>
          </p:cNvCxnSpPr>
          <p:nvPr/>
        </p:nvCxnSpPr>
        <p:spPr>
          <a:xfrm flipV="1">
            <a:off x="3444500" y="3149333"/>
            <a:ext cx="366496" cy="2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74259E8A-6134-F749-A6DE-03BEBF3318BE}"/>
              </a:ext>
            </a:extLst>
          </p:cNvPr>
          <p:cNvGrpSpPr/>
          <p:nvPr/>
        </p:nvGrpSpPr>
        <p:grpSpPr>
          <a:xfrm>
            <a:off x="2577934" y="2860706"/>
            <a:ext cx="912947" cy="563048"/>
            <a:chOff x="2577934" y="2860706"/>
            <a:chExt cx="912947" cy="563048"/>
          </a:xfrm>
        </p:grpSpPr>
        <p:sp>
          <p:nvSpPr>
            <p:cNvPr id="43" name="Rectangle 42">
              <a:extLst>
                <a:ext uri="{FF2B5EF4-FFF2-40B4-BE49-F238E27FC236}">
                  <a16:creationId xmlns:a16="http://schemas.microsoft.com/office/drawing/2014/main" id="{93C1D316-F271-6E45-8AA2-6AAEEC982A8C}"/>
                </a:ext>
              </a:extLst>
            </p:cNvPr>
            <p:cNvSpPr/>
            <p:nvPr/>
          </p:nvSpPr>
          <p:spPr>
            <a:xfrm>
              <a:off x="2614934" y="2880313"/>
              <a:ext cx="829566" cy="5434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704B71E-791E-1F4F-B31B-5E8682010D95}"/>
                </a:ext>
              </a:extLst>
            </p:cNvPr>
            <p:cNvSpPr txBox="1"/>
            <p:nvPr/>
          </p:nvSpPr>
          <p:spPr>
            <a:xfrm>
              <a:off x="2577934" y="2860706"/>
              <a:ext cx="912947" cy="553998"/>
            </a:xfrm>
            <a:prstGeom prst="rect">
              <a:avLst/>
            </a:prstGeom>
            <a:noFill/>
          </p:spPr>
          <p:txBody>
            <a:bodyPr wrap="square" rtlCol="0">
              <a:spAutoFit/>
            </a:bodyPr>
            <a:lstStyle/>
            <a:p>
              <a:pPr algn="ctr"/>
              <a:r>
                <a:rPr lang="en-US" sz="1000" dirty="0"/>
                <a:t>Saliency Aggregation Module</a:t>
              </a:r>
            </a:p>
          </p:txBody>
        </p:sp>
      </p:grpSp>
      <p:sp>
        <p:nvSpPr>
          <p:cNvPr id="46" name="TextBox 45">
            <a:extLst>
              <a:ext uri="{FF2B5EF4-FFF2-40B4-BE49-F238E27FC236}">
                <a16:creationId xmlns:a16="http://schemas.microsoft.com/office/drawing/2014/main" id="{5730BBCF-F58F-E946-856C-45EE25A03BB2}"/>
              </a:ext>
            </a:extLst>
          </p:cNvPr>
          <p:cNvSpPr txBox="1"/>
          <p:nvPr/>
        </p:nvSpPr>
        <p:spPr>
          <a:xfrm>
            <a:off x="1482242" y="1641305"/>
            <a:ext cx="633804" cy="307777"/>
          </a:xfrm>
          <a:prstGeom prst="rect">
            <a:avLst/>
          </a:prstGeom>
          <a:noFill/>
        </p:spPr>
        <p:txBody>
          <a:bodyPr wrap="square" rtlCol="0">
            <a:spAutoFit/>
          </a:bodyPr>
          <a:lstStyle/>
          <a:p>
            <a:pPr algn="ctr"/>
            <a:r>
              <a:rPr lang="en-US" dirty="0"/>
              <a:t>SN</a:t>
            </a:r>
          </a:p>
        </p:txBody>
      </p:sp>
      <p:cxnSp>
        <p:nvCxnSpPr>
          <p:cNvPr id="48" name="Straight Arrow Connector 47">
            <a:extLst>
              <a:ext uri="{FF2B5EF4-FFF2-40B4-BE49-F238E27FC236}">
                <a16:creationId xmlns:a16="http://schemas.microsoft.com/office/drawing/2014/main" id="{E67960DC-1354-104B-8B16-BC13A9C0192B}"/>
              </a:ext>
            </a:extLst>
          </p:cNvPr>
          <p:cNvCxnSpPr>
            <a:cxnSpLocks/>
            <a:endCxn id="19" idx="1"/>
          </p:cNvCxnSpPr>
          <p:nvPr/>
        </p:nvCxnSpPr>
        <p:spPr>
          <a:xfrm>
            <a:off x="1273043" y="2043670"/>
            <a:ext cx="3512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1551EA0-B95D-7546-B84D-AE0101814E1A}"/>
              </a:ext>
            </a:extLst>
          </p:cNvPr>
          <p:cNvCxnSpPr>
            <a:cxnSpLocks/>
            <a:endCxn id="19" idx="1"/>
          </p:cNvCxnSpPr>
          <p:nvPr/>
        </p:nvCxnSpPr>
        <p:spPr>
          <a:xfrm flipV="1">
            <a:off x="1273043" y="2043670"/>
            <a:ext cx="351216" cy="1042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03DEF5ED-34B1-4F4A-9C95-E34222905ED2}"/>
              </a:ext>
            </a:extLst>
          </p:cNvPr>
          <p:cNvGrpSpPr/>
          <p:nvPr/>
        </p:nvGrpSpPr>
        <p:grpSpPr>
          <a:xfrm>
            <a:off x="6761745" y="1097626"/>
            <a:ext cx="2120052" cy="3508745"/>
            <a:chOff x="6761745" y="1097626"/>
            <a:chExt cx="2120052" cy="3508745"/>
          </a:xfrm>
        </p:grpSpPr>
        <p:sp>
          <p:nvSpPr>
            <p:cNvPr id="5" name="TextBox 4">
              <a:extLst>
                <a:ext uri="{FF2B5EF4-FFF2-40B4-BE49-F238E27FC236}">
                  <a16:creationId xmlns:a16="http://schemas.microsoft.com/office/drawing/2014/main" id="{9CBCCE3D-1C5E-CC4F-8D98-45073E780261}"/>
                </a:ext>
              </a:extLst>
            </p:cNvPr>
            <p:cNvSpPr txBox="1"/>
            <p:nvPr/>
          </p:nvSpPr>
          <p:spPr>
            <a:xfrm>
              <a:off x="6850221" y="4298594"/>
              <a:ext cx="1943099" cy="307777"/>
            </a:xfrm>
            <a:prstGeom prst="rect">
              <a:avLst/>
            </a:prstGeom>
            <a:noFill/>
          </p:spPr>
          <p:txBody>
            <a:bodyPr wrap="square" rtlCol="0">
              <a:spAutoFit/>
            </a:bodyPr>
            <a:lstStyle/>
            <a:p>
              <a:pPr algn="ctr"/>
              <a:r>
                <a:rPr lang="en-US" dirty="0"/>
                <a:t>Saliency Dataset</a:t>
              </a:r>
            </a:p>
          </p:txBody>
        </p:sp>
        <p:pic>
          <p:nvPicPr>
            <p:cNvPr id="10" name="Picture 9">
              <a:extLst>
                <a:ext uri="{FF2B5EF4-FFF2-40B4-BE49-F238E27FC236}">
                  <a16:creationId xmlns:a16="http://schemas.microsoft.com/office/drawing/2014/main" id="{0F95A119-DE03-1D4E-BDA9-0406DAB6512B}"/>
                </a:ext>
              </a:extLst>
            </p:cNvPr>
            <p:cNvPicPr>
              <a:picLocks noChangeAspect="1"/>
            </p:cNvPicPr>
            <p:nvPr/>
          </p:nvPicPr>
          <p:blipFill>
            <a:blip r:embed="rId25"/>
            <a:stretch>
              <a:fillRect/>
            </a:stretch>
          </p:blipFill>
          <p:spPr>
            <a:xfrm>
              <a:off x="6761745" y="1097626"/>
              <a:ext cx="2120052" cy="3175954"/>
            </a:xfrm>
            <a:prstGeom prst="rect">
              <a:avLst/>
            </a:prstGeom>
          </p:spPr>
        </p:pic>
      </p:grpSp>
      <p:sp>
        <p:nvSpPr>
          <p:cNvPr id="54" name="Rectangle 53">
            <a:extLst>
              <a:ext uri="{FF2B5EF4-FFF2-40B4-BE49-F238E27FC236}">
                <a16:creationId xmlns:a16="http://schemas.microsoft.com/office/drawing/2014/main" id="{27B2F4A7-820D-2148-A518-4CFDF5178584}"/>
              </a:ext>
            </a:extLst>
          </p:cNvPr>
          <p:cNvSpPr/>
          <p:nvPr/>
        </p:nvSpPr>
        <p:spPr>
          <a:xfrm>
            <a:off x="2856190" y="4461986"/>
            <a:ext cx="1660551" cy="39931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A752BB1-EFDB-EE49-8D66-7AA5B8F016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50" name="Picture 49" descr="A picture containing text&#10;&#10;Description automatically generated">
            <a:extLst>
              <a:ext uri="{FF2B5EF4-FFF2-40B4-BE49-F238E27FC236}">
                <a16:creationId xmlns:a16="http://schemas.microsoft.com/office/drawing/2014/main" id="{2DDC2015-2CA9-594B-9568-94FAC1311E40}"/>
              </a:ext>
            </a:extLst>
          </p:cNvPr>
          <p:cNvPicPr>
            <a:picLocks noChangeAspect="1"/>
          </p:cNvPicPr>
          <p:nvPr/>
        </p:nvPicPr>
        <p:blipFill>
          <a:blip r:embed="rId26"/>
          <a:stretch>
            <a:fillRect/>
          </a:stretch>
        </p:blipFill>
        <p:spPr>
          <a:xfrm>
            <a:off x="4803867" y="1899417"/>
            <a:ext cx="807025" cy="543442"/>
          </a:xfrm>
          <a:prstGeom prst="rect">
            <a:avLst/>
          </a:prstGeom>
        </p:spPr>
      </p:pic>
      <p:grpSp>
        <p:nvGrpSpPr>
          <p:cNvPr id="68" name="Group 67">
            <a:extLst>
              <a:ext uri="{FF2B5EF4-FFF2-40B4-BE49-F238E27FC236}">
                <a16:creationId xmlns:a16="http://schemas.microsoft.com/office/drawing/2014/main" id="{2981D168-E129-D54A-A1A4-3A5ECEA6C31B}"/>
              </a:ext>
            </a:extLst>
          </p:cNvPr>
          <p:cNvGrpSpPr/>
          <p:nvPr/>
        </p:nvGrpSpPr>
        <p:grpSpPr>
          <a:xfrm>
            <a:off x="3810433" y="1608132"/>
            <a:ext cx="808690" cy="839990"/>
            <a:chOff x="3810433" y="1608132"/>
            <a:chExt cx="808690" cy="839990"/>
          </a:xfrm>
        </p:grpSpPr>
        <p:sp>
          <p:nvSpPr>
            <p:cNvPr id="47" name="TextBox 46">
              <a:extLst>
                <a:ext uri="{FF2B5EF4-FFF2-40B4-BE49-F238E27FC236}">
                  <a16:creationId xmlns:a16="http://schemas.microsoft.com/office/drawing/2014/main" id="{E832E628-2D06-7946-9881-85F5FAEBE0C1}"/>
                </a:ext>
              </a:extLst>
            </p:cNvPr>
            <p:cNvSpPr txBox="1"/>
            <p:nvPr/>
          </p:nvSpPr>
          <p:spPr>
            <a:xfrm>
              <a:off x="3897876" y="1608132"/>
              <a:ext cx="633804" cy="307777"/>
            </a:xfrm>
            <a:prstGeom prst="rect">
              <a:avLst/>
            </a:prstGeom>
            <a:noFill/>
          </p:spPr>
          <p:txBody>
            <a:bodyPr wrap="square" rtlCol="0">
              <a:spAutoFit/>
            </a:bodyPr>
            <a:lstStyle/>
            <a:p>
              <a:pPr algn="ctr"/>
              <a:r>
                <a:rPr lang="en-US" i="1" dirty="0"/>
                <a:t>t</a:t>
              </a:r>
            </a:p>
          </p:txBody>
        </p:sp>
        <p:grpSp>
          <p:nvGrpSpPr>
            <p:cNvPr id="55" name="Group 54">
              <a:extLst>
                <a:ext uri="{FF2B5EF4-FFF2-40B4-BE49-F238E27FC236}">
                  <a16:creationId xmlns:a16="http://schemas.microsoft.com/office/drawing/2014/main" id="{461C8915-81EC-8F41-928C-F1724F54F48F}"/>
                </a:ext>
              </a:extLst>
            </p:cNvPr>
            <p:cNvGrpSpPr/>
            <p:nvPr/>
          </p:nvGrpSpPr>
          <p:grpSpPr>
            <a:xfrm>
              <a:off x="3810433" y="1904680"/>
              <a:ext cx="808690" cy="543442"/>
              <a:chOff x="3810433" y="1904680"/>
              <a:chExt cx="808690" cy="543442"/>
            </a:xfrm>
          </p:grpSpPr>
          <p:sp>
            <p:nvSpPr>
              <p:cNvPr id="20" name="Rectangle 19">
                <a:extLst>
                  <a:ext uri="{FF2B5EF4-FFF2-40B4-BE49-F238E27FC236}">
                    <a16:creationId xmlns:a16="http://schemas.microsoft.com/office/drawing/2014/main" id="{043CC940-524D-FF49-B773-0864961815D3}"/>
                  </a:ext>
                </a:extLst>
              </p:cNvPr>
              <p:cNvSpPr/>
              <p:nvPr/>
            </p:nvSpPr>
            <p:spPr>
              <a:xfrm>
                <a:off x="3810433" y="1904680"/>
                <a:ext cx="808690" cy="5434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7">
                <p14:nvContentPartPr>
                  <p14:cNvPr id="51" name="Ink 50">
                    <a:extLst>
                      <a:ext uri="{FF2B5EF4-FFF2-40B4-BE49-F238E27FC236}">
                        <a16:creationId xmlns:a16="http://schemas.microsoft.com/office/drawing/2014/main" id="{97E081B7-9008-9745-80BB-7AC42B5BF045}"/>
                      </a:ext>
                    </a:extLst>
                  </p14:cNvPr>
                  <p14:cNvContentPartPr/>
                  <p14:nvPr/>
                </p14:nvContentPartPr>
                <p14:xfrm>
                  <a:off x="3919365" y="2048075"/>
                  <a:ext cx="234360" cy="208800"/>
                </p14:xfrm>
              </p:contentPart>
            </mc:Choice>
            <mc:Fallback xmlns="">
              <p:pic>
                <p:nvPicPr>
                  <p:cNvPr id="51" name="Ink 50">
                    <a:extLst>
                      <a:ext uri="{FF2B5EF4-FFF2-40B4-BE49-F238E27FC236}">
                        <a16:creationId xmlns:a16="http://schemas.microsoft.com/office/drawing/2014/main" id="{97E081B7-9008-9745-80BB-7AC42B5BF045}"/>
                      </a:ext>
                    </a:extLst>
                  </p:cNvPr>
                  <p:cNvPicPr/>
                  <p:nvPr/>
                </p:nvPicPr>
                <p:blipFill>
                  <a:blip r:embed="rId28"/>
                  <a:stretch>
                    <a:fillRect/>
                  </a:stretch>
                </p:blipFill>
                <p:spPr>
                  <a:xfrm>
                    <a:off x="3856725" y="1985435"/>
                    <a:ext cx="360000" cy="3344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2" name="Ink 51">
                    <a:extLst>
                      <a:ext uri="{FF2B5EF4-FFF2-40B4-BE49-F238E27FC236}">
                        <a16:creationId xmlns:a16="http://schemas.microsoft.com/office/drawing/2014/main" id="{EDB7B960-B2ED-3C4E-B189-422DE28648C1}"/>
                      </a:ext>
                    </a:extLst>
                  </p14:cNvPr>
                  <p14:cNvContentPartPr/>
                  <p14:nvPr/>
                </p14:nvContentPartPr>
                <p14:xfrm>
                  <a:off x="4214565" y="2226635"/>
                  <a:ext cx="152280" cy="105480"/>
                </p14:xfrm>
              </p:contentPart>
            </mc:Choice>
            <mc:Fallback xmlns="">
              <p:pic>
                <p:nvPicPr>
                  <p:cNvPr id="52" name="Ink 51">
                    <a:extLst>
                      <a:ext uri="{FF2B5EF4-FFF2-40B4-BE49-F238E27FC236}">
                        <a16:creationId xmlns:a16="http://schemas.microsoft.com/office/drawing/2014/main" id="{EDB7B960-B2ED-3C4E-B189-422DE28648C1}"/>
                      </a:ext>
                    </a:extLst>
                  </p:cNvPr>
                  <p:cNvPicPr/>
                  <p:nvPr/>
                </p:nvPicPr>
                <p:blipFill>
                  <a:blip r:embed="rId30"/>
                  <a:stretch>
                    <a:fillRect/>
                  </a:stretch>
                </p:blipFill>
                <p:spPr>
                  <a:xfrm>
                    <a:off x="4151565" y="2163995"/>
                    <a:ext cx="2779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3" name="Ink 52">
                    <a:extLst>
                      <a:ext uri="{FF2B5EF4-FFF2-40B4-BE49-F238E27FC236}">
                        <a16:creationId xmlns:a16="http://schemas.microsoft.com/office/drawing/2014/main" id="{6F7CF8B0-89A4-734D-892D-ACC78D06DADB}"/>
                      </a:ext>
                    </a:extLst>
                  </p14:cNvPr>
                  <p14:cNvContentPartPr/>
                  <p14:nvPr/>
                </p14:nvContentPartPr>
                <p14:xfrm>
                  <a:off x="4435245" y="2054195"/>
                  <a:ext cx="81000" cy="271800"/>
                </p14:xfrm>
              </p:contentPart>
            </mc:Choice>
            <mc:Fallback xmlns="">
              <p:pic>
                <p:nvPicPr>
                  <p:cNvPr id="53" name="Ink 52">
                    <a:extLst>
                      <a:ext uri="{FF2B5EF4-FFF2-40B4-BE49-F238E27FC236}">
                        <a16:creationId xmlns:a16="http://schemas.microsoft.com/office/drawing/2014/main" id="{6F7CF8B0-89A4-734D-892D-ACC78D06DADB}"/>
                      </a:ext>
                    </a:extLst>
                  </p:cNvPr>
                  <p:cNvPicPr/>
                  <p:nvPr/>
                </p:nvPicPr>
                <p:blipFill>
                  <a:blip r:embed="rId32"/>
                  <a:stretch>
                    <a:fillRect/>
                  </a:stretch>
                </p:blipFill>
                <p:spPr>
                  <a:xfrm>
                    <a:off x="4372245" y="1991555"/>
                    <a:ext cx="206640" cy="397440"/>
                  </a:xfrm>
                  <a:prstGeom prst="rect">
                    <a:avLst/>
                  </a:prstGeom>
                </p:spPr>
              </p:pic>
            </mc:Fallback>
          </mc:AlternateContent>
        </p:grpSp>
      </p:grpSp>
      <p:cxnSp>
        <p:nvCxnSpPr>
          <p:cNvPr id="57" name="Curved Connector 56">
            <a:extLst>
              <a:ext uri="{FF2B5EF4-FFF2-40B4-BE49-F238E27FC236}">
                <a16:creationId xmlns:a16="http://schemas.microsoft.com/office/drawing/2014/main" id="{FBF362AF-661C-A04F-858C-E4030F5FE56F}"/>
              </a:ext>
            </a:extLst>
          </p:cNvPr>
          <p:cNvCxnSpPr>
            <a:stCxn id="20" idx="2"/>
            <a:endCxn id="50" idx="2"/>
          </p:cNvCxnSpPr>
          <p:nvPr/>
        </p:nvCxnSpPr>
        <p:spPr>
          <a:xfrm rot="5400000" flipH="1" flipV="1">
            <a:off x="4708447" y="1949190"/>
            <a:ext cx="5263" cy="992602"/>
          </a:xfrm>
          <a:prstGeom prst="curvedConnector3">
            <a:avLst>
              <a:gd name="adj1" fmla="val -434353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D0B7D17-10EE-E14A-BA6B-8E6902F33ABC}"/>
              </a:ext>
            </a:extLst>
          </p:cNvPr>
          <p:cNvSpPr txBox="1"/>
          <p:nvPr/>
        </p:nvSpPr>
        <p:spPr>
          <a:xfrm>
            <a:off x="2300140" y="3233394"/>
            <a:ext cx="184731" cy="307777"/>
          </a:xfrm>
          <a:prstGeom prst="rect">
            <a:avLst/>
          </a:prstGeom>
          <a:noFill/>
        </p:spPr>
        <p:txBody>
          <a:bodyPr wrap="none" rtlCol="0">
            <a:spAutoFit/>
          </a:bodyPr>
          <a:lstStyle/>
          <a:p>
            <a:endParaRPr lang="en-US" dirty="0"/>
          </a:p>
        </p:txBody>
      </p:sp>
      <p:pic>
        <p:nvPicPr>
          <p:cNvPr id="66" name="Picture 65" descr="A picture containing text, sky&#10;&#10;Description automatically generated">
            <a:extLst>
              <a:ext uri="{FF2B5EF4-FFF2-40B4-BE49-F238E27FC236}">
                <a16:creationId xmlns:a16="http://schemas.microsoft.com/office/drawing/2014/main" id="{5A857BA2-ACA0-554C-B764-507B78505802}"/>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611" b="53736" l="1263" r="95202">
                        <a14:foregroundMark x1="80051" y1="5027" x2="95202" y2="30163"/>
                        <a14:foregroundMark x1="14394" y1="21196" x2="4040" y2="44769"/>
                        <a14:foregroundMark x1="4040" y1="44769" x2="29798" y2="47690"/>
                        <a14:foregroundMark x1="2273" y1="50747" x2="17677" y2="52174"/>
                        <a14:foregroundMark x1="758" y1="54688" x2="60101" y2="42255"/>
                        <a14:foregroundMark x1="60101" y1="42255" x2="98485" y2="21875"/>
                        <a14:foregroundMark x1="98485" y1="21875" x2="29545" y2="18750"/>
                        <a14:foregroundMark x1="29545" y1="18750" x2="1515" y2="40353"/>
                        <a14:foregroundMark x1="1515" y1="40353" x2="1515" y2="53872"/>
                        <a14:foregroundMark x1="88889" y1="3125" x2="94444" y2="5027"/>
                        <a14:foregroundMark x1="93687" y1="1155" x2="95202" y2="611"/>
                      </a14:backgroundRemoval>
                    </a14:imgEffect>
                  </a14:imgLayer>
                </a14:imgProps>
              </a:ext>
            </a:extLst>
          </a:blip>
          <a:srcRect b="43737"/>
          <a:stretch/>
        </p:blipFill>
        <p:spPr>
          <a:xfrm>
            <a:off x="575565" y="1683794"/>
            <a:ext cx="702259" cy="1146162"/>
          </a:xfrm>
          <a:prstGeom prst="rect">
            <a:avLst/>
          </a:prstGeom>
        </p:spPr>
      </p:pic>
      <p:pic>
        <p:nvPicPr>
          <p:cNvPr id="67" name="Picture 66" descr="A picture containing text, sky&#10;&#10;Description automatically generated">
            <a:extLst>
              <a:ext uri="{FF2B5EF4-FFF2-40B4-BE49-F238E27FC236}">
                <a16:creationId xmlns:a16="http://schemas.microsoft.com/office/drawing/2014/main" id="{A5848C6D-0DDA-3A43-BC9F-007272E672A2}"/>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50408" b="99660" l="0" r="97222">
                        <a14:foregroundMark x1="5808" y1="74117" x2="65152" y2="58696"/>
                        <a14:foregroundMark x1="65152" y1="58696" x2="70960" y2="82065"/>
                        <a14:foregroundMark x1="70960" y1="82065" x2="14899" y2="96535"/>
                        <a14:foregroundMark x1="14899" y1="96535" x2="9848" y2="74932"/>
                        <a14:foregroundMark x1="0" y1="75747" x2="4798" y2="99728"/>
                        <a14:foregroundMark x1="63889" y1="59307" x2="97222" y2="50408"/>
                      </a14:backgroundRemoval>
                    </a14:imgEffect>
                  </a14:imgLayer>
                </a14:imgProps>
              </a:ext>
            </a:extLst>
          </a:blip>
          <a:srcRect t="49716"/>
          <a:stretch/>
        </p:blipFill>
        <p:spPr>
          <a:xfrm>
            <a:off x="573175" y="2781779"/>
            <a:ext cx="702259" cy="1024362"/>
          </a:xfrm>
          <a:prstGeom prst="rect">
            <a:avLst/>
          </a:prstGeom>
        </p:spPr>
      </p:pic>
    </p:spTree>
    <p:extLst>
      <p:ext uri="{BB962C8B-B14F-4D97-AF65-F5344CB8AC3E}">
        <p14:creationId xmlns:p14="http://schemas.microsoft.com/office/powerpoint/2010/main" val="417377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par>
                                <p:cTn id="44" presetID="10"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500"/>
                                        <p:tgtEl>
                                          <p:spTgt spid="6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par>
                                <p:cTn id="60" presetID="10" presetClass="entr" presetSubtype="0" fill="hold"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5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cTn>
                              </p:par>
                              <p:par>
                                <p:cTn id="71" presetID="10" presetClass="entr" presetSubtype="0" fill="hold"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fade">
                                      <p:cBhvr>
                                        <p:cTn id="73" dur="500"/>
                                        <p:tgtEl>
                                          <p:spTgt spid="4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par>
                                <p:cTn id="84" presetID="10" presetClass="entr" presetSubtype="0" fill="hold" nodeType="with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1">
                                            <p:txEl>
                                              <p:pRg st="1" end="1"/>
                                            </p:txEl>
                                          </p:spTgt>
                                        </p:tgtEl>
                                        <p:attrNameLst>
                                          <p:attrName>style.visibility</p:attrName>
                                        </p:attrNameLst>
                                      </p:cBhvr>
                                      <p:to>
                                        <p:strVal val="visible"/>
                                      </p:to>
                                    </p:set>
                                    <p:animEffect transition="in" filter="fade">
                                      <p:cBhvr>
                                        <p:cTn id="102" dur="500"/>
                                        <p:tgtEl>
                                          <p:spTgt spid="11">
                                            <p:txEl>
                                              <p:pRg st="1" end="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1">
                                            <p:txEl>
                                              <p:pRg st="2" end="2"/>
                                            </p:txEl>
                                          </p:spTgt>
                                        </p:tgtEl>
                                        <p:attrNameLst>
                                          <p:attrName>style.visibility</p:attrName>
                                        </p:attrNameLst>
                                      </p:cBhvr>
                                      <p:to>
                                        <p:strVal val="visible"/>
                                      </p:to>
                                    </p:set>
                                    <p:animEffect transition="in" filter="fade">
                                      <p:cBhvr>
                                        <p:cTn id="107" dur="500"/>
                                        <p:tgtEl>
                                          <p:spTgt spid="11">
                                            <p:txEl>
                                              <p:pRg st="2" end="2"/>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1">
                                            <p:txEl>
                                              <p:pRg st="3" end="3"/>
                                            </p:txEl>
                                          </p:spTgt>
                                        </p:tgtEl>
                                        <p:attrNameLst>
                                          <p:attrName>style.visibility</p:attrName>
                                        </p:attrNameLst>
                                      </p:cBhvr>
                                      <p:to>
                                        <p:strVal val="visible"/>
                                      </p:to>
                                    </p:set>
                                    <p:animEffect transition="in" filter="fade">
                                      <p:cBhvr>
                                        <p:cTn id="112" dur="500"/>
                                        <p:tgtEl>
                                          <p:spTgt spid="11">
                                            <p:txEl>
                                              <p:pRg st="3" end="3"/>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40" grpId="0"/>
      <p:bldP spid="41" grpId="0"/>
      <p:bldP spid="46" grpId="0"/>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AD51-6921-DC40-9665-A55015BAE197}"/>
              </a:ext>
            </a:extLst>
          </p:cNvPr>
          <p:cNvSpPr>
            <a:spLocks noGrp="1"/>
          </p:cNvSpPr>
          <p:nvPr>
            <p:ph type="title"/>
          </p:nvPr>
        </p:nvSpPr>
        <p:spPr/>
        <p:txBody>
          <a:bodyPr>
            <a:normAutofit fontScale="90000"/>
          </a:bodyPr>
          <a:lstStyle/>
          <a:p>
            <a:r>
              <a:rPr lang="en-US" sz="2600" dirty="0"/>
              <a:t>Volumetric Supervision: Single Stage Semantic Segmentation </a:t>
            </a:r>
            <a:br>
              <a:rPr lang="en-US" dirty="0"/>
            </a:br>
            <a:endParaRPr lang="en-US"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12EFE0E-53F5-A14B-B7C9-77F342B7B371}"/>
                  </a:ext>
                </a:extLst>
              </p:cNvPr>
              <p:cNvSpPr>
                <a:spLocks noGrp="1"/>
              </p:cNvSpPr>
              <p:nvPr>
                <p:ph type="body" idx="1"/>
              </p:nvPr>
            </p:nvSpPr>
            <p:spPr>
              <a:xfrm>
                <a:off x="311700" y="987130"/>
                <a:ext cx="5152927" cy="4149287"/>
              </a:xfrm>
            </p:spPr>
            <p:txBody>
              <a:bodyPr>
                <a:normAutofit/>
              </a:bodyPr>
              <a:lstStyle/>
              <a:p>
                <a:r>
                  <a:rPr lang="en-US" dirty="0"/>
                  <a:t>Normalized Global Weighted Pooling</a:t>
                </a:r>
              </a:p>
              <a:p>
                <a:r>
                  <a:rPr lang="en-US" dirty="0"/>
                  <a:t>Pixel Adaptive Mask Refinement</a:t>
                </a:r>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r>
                  <a:rPr lang="en-US" dirty="0"/>
                  <a:t>Model </a:t>
                </a:r>
                <a14:m>
                  <m:oMath xmlns:m="http://schemas.openxmlformats.org/officeDocument/2006/math">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𝑠𝑜𝑓𝑡𝑚𝑎𝑥</m:t>
                    </m:r>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oMath>
                </a14:m>
                <a:endParaRPr lang="en-US" dirty="0"/>
              </a:p>
              <a:p>
                <a14:m>
                  <m:oMath xmlns:m="http://schemas.openxmlformats.org/officeDocument/2006/math">
                    <m:r>
                      <a:rPr lang="en-US" i="1">
                        <a:latin typeface="Cambria Math" panose="02040503050406030204" pitchFamily="18" charset="0"/>
                        <a:ea typeface="Cambria Math" panose="02040503050406030204" pitchFamily="18" charset="0"/>
                      </a:rPr>
                      <m:t>𝐿</m:t>
                    </m:r>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𝑚𝑜𝑑𝑖𝑓𝑖𝑒𝑑</m:t>
                        </m:r>
                        <m:r>
                          <a:rPr lang="en-US" b="0" i="1" smtClean="0">
                            <a:latin typeface="Cambria Math" panose="02040503050406030204" pitchFamily="18" charset="0"/>
                            <a:ea typeface="Cambria Math" panose="02040503050406030204" pitchFamily="18" charset="0"/>
                          </a:rPr>
                          <m:t>_</m:t>
                        </m:r>
                        <m:r>
                          <a:rPr lang="en-US" b="0" i="1" smtClean="0">
                            <a:latin typeface="Cambria Math" panose="02040503050406030204" pitchFamily="18" charset="0"/>
                            <a:ea typeface="Cambria Math" panose="02040503050406030204" pitchFamily="18" charset="0"/>
                          </a:rPr>
                          <m:t>𝐶𝐴𝑀</m:t>
                        </m:r>
                      </m:sub>
                    </m:sSub>
                    <m:r>
                      <a:rPr lang="en-US" i="1" smtClean="0">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𝐿</m:t>
                        </m:r>
                      </m:e>
                      <m:sub>
                        <m:r>
                          <a:rPr lang="en-US" i="1">
                            <a:solidFill>
                              <a:srgbClr val="FF0000"/>
                            </a:solidFill>
                            <a:latin typeface="Cambria Math" panose="02040503050406030204" pitchFamily="18" charset="0"/>
                            <a:ea typeface="Cambria Math" panose="02040503050406030204" pitchFamily="18" charset="0"/>
                          </a:rPr>
                          <m:t>𝑄𝑉𝐿</m:t>
                        </m:r>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𝑂𝑄𝑉𝐿</m:t>
                        </m:r>
                      </m:sub>
                    </m:sSub>
                    <m:r>
                      <a:rPr lang="en-US" i="1">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𝐿</m:t>
                        </m:r>
                      </m:e>
                      <m:sub>
                        <m:r>
                          <a:rPr lang="en-US" i="1">
                            <a:solidFill>
                              <a:srgbClr val="FF0000"/>
                            </a:solidFill>
                            <a:latin typeface="Cambria Math" panose="02040503050406030204" pitchFamily="18" charset="0"/>
                            <a:ea typeface="Cambria Math" panose="02040503050406030204" pitchFamily="18" charset="0"/>
                          </a:rPr>
                          <m:t>𝑁</m:t>
                        </m:r>
                      </m:sub>
                    </m:sSub>
                  </m:oMath>
                </a14:m>
                <a:endParaRPr lang="en-US" dirty="0">
                  <a:ea typeface="Cambria Math" panose="02040503050406030204" pitchFamily="18" charset="0"/>
                </a:endParaRPr>
              </a:p>
              <a:p>
                <a:endParaRPr lang="en-US" dirty="0"/>
              </a:p>
              <a:p>
                <a:endParaRPr lang="en-US" dirty="0"/>
              </a:p>
              <a:p>
                <a:endParaRPr lang="en-US" dirty="0"/>
              </a:p>
              <a:p>
                <a:endParaRPr lang="en-US" dirty="0"/>
              </a:p>
              <a:p>
                <a:endParaRPr lang="en-US" dirty="0"/>
              </a:p>
              <a:p>
                <a:endParaRPr lang="en-US" dirty="0"/>
              </a:p>
            </p:txBody>
          </p:sp>
        </mc:Choice>
        <mc:Fallback xmlns="">
          <p:sp>
            <p:nvSpPr>
              <p:cNvPr id="3" name="Text Placeholder 2">
                <a:extLst>
                  <a:ext uri="{FF2B5EF4-FFF2-40B4-BE49-F238E27FC236}">
                    <a16:creationId xmlns:a16="http://schemas.microsoft.com/office/drawing/2014/main" id="{D12EFE0E-53F5-A14B-B7C9-77F342B7B371}"/>
                  </a:ext>
                </a:extLst>
              </p:cNvPr>
              <p:cNvSpPr>
                <a:spLocks noGrp="1" noRot="1" noChangeAspect="1" noMove="1" noResize="1" noEditPoints="1" noAdjustHandles="1" noChangeArrowheads="1" noChangeShapeType="1" noTextEdit="1"/>
              </p:cNvSpPr>
              <p:nvPr>
                <p:ph type="body" idx="1"/>
              </p:nvPr>
            </p:nvSpPr>
            <p:spPr>
              <a:xfrm>
                <a:off x="311700" y="987130"/>
                <a:ext cx="5152927" cy="4149287"/>
              </a:xfrm>
              <a:blipFill>
                <a:blip r:embed="rId3"/>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92C27088-8712-8B46-AD67-60D46FA49E73}"/>
              </a:ext>
            </a:extLst>
          </p:cNvPr>
          <p:cNvSpPr/>
          <p:nvPr/>
        </p:nvSpPr>
        <p:spPr>
          <a:xfrm>
            <a:off x="2649382" y="4275749"/>
            <a:ext cx="1810512" cy="32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78496F70-0B5F-6943-AC07-0B2CFC327C7A}"/>
              </a:ext>
            </a:extLst>
          </p:cNvPr>
          <p:cNvCxnSpPr>
            <a:stCxn id="9" idx="3"/>
            <a:endCxn id="8" idx="1"/>
          </p:cNvCxnSpPr>
          <p:nvPr/>
        </p:nvCxnSpPr>
        <p:spPr>
          <a:xfrm flipV="1">
            <a:off x="2478465" y="2708499"/>
            <a:ext cx="499467" cy="1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6BA0BDB8-7BD5-F844-B49A-7D5F711A9AF8}"/>
              </a:ext>
            </a:extLst>
          </p:cNvPr>
          <p:cNvGrpSpPr/>
          <p:nvPr/>
        </p:nvGrpSpPr>
        <p:grpSpPr>
          <a:xfrm>
            <a:off x="2977932" y="2113634"/>
            <a:ext cx="1903622" cy="923991"/>
            <a:chOff x="3620189" y="2192825"/>
            <a:chExt cx="1903622" cy="923991"/>
          </a:xfrm>
        </p:grpSpPr>
        <p:pic>
          <p:nvPicPr>
            <p:cNvPr id="8" name="Picture 2" descr="t0YPzW1hX3W2stbAAAAAElFTkSuQmCC">
              <a:extLst>
                <a:ext uri="{FF2B5EF4-FFF2-40B4-BE49-F238E27FC236}">
                  <a16:creationId xmlns:a16="http://schemas.microsoft.com/office/drawing/2014/main" id="{4943FD5E-159F-C841-9F42-D9BDDE096DC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6600" r="90000">
                          <a14:foregroundMark x1="6600" y1="45238" x2="7800" y2="52619"/>
                          <a14:foregroundMark x1="88800" y1="47143" x2="88700" y2="52619"/>
                          <a14:backgroundMark x1="43600" y1="25000" x2="43600" y2="25000"/>
                          <a14:backgroundMark x1="44000" y1="25000" x2="44000" y2="25000"/>
                          <a14:backgroundMark x1="43700" y1="53095" x2="43700" y2="53095"/>
                          <a14:backgroundMark x1="43100" y1="53095" x2="43100" y2="53095"/>
                        </a14:backgroundRemoval>
                      </a14:imgEffect>
                    </a14:imgLayer>
                  </a14:imgProps>
                </a:ext>
                <a:ext uri="{28A0092B-C50C-407E-A947-70E740481C1C}">
                  <a14:useLocalDpi xmlns:a14="http://schemas.microsoft.com/office/drawing/2010/main" val="0"/>
                </a:ext>
              </a:extLst>
            </a:blip>
            <a:srcRect l="3409" t="13062" r="6817" b="13021"/>
            <a:stretch/>
          </p:blipFill>
          <p:spPr bwMode="auto">
            <a:xfrm>
              <a:off x="3620189" y="2458564"/>
              <a:ext cx="1903622" cy="6582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3DE1879-F07F-1B45-A98B-385F09D4C934}"/>
                </a:ext>
              </a:extLst>
            </p:cNvPr>
            <p:cNvSpPr txBox="1"/>
            <p:nvPr/>
          </p:nvSpPr>
          <p:spPr>
            <a:xfrm>
              <a:off x="3993913" y="2192825"/>
              <a:ext cx="1108238" cy="307777"/>
            </a:xfrm>
            <a:prstGeom prst="rect">
              <a:avLst/>
            </a:prstGeom>
            <a:noFill/>
          </p:spPr>
          <p:txBody>
            <a:bodyPr wrap="square" rtlCol="0">
              <a:spAutoFit/>
            </a:bodyPr>
            <a:lstStyle/>
            <a:p>
              <a:pPr algn="ctr"/>
              <a:r>
                <a:rPr lang="en-US" dirty="0"/>
                <a:t>CNN</a:t>
              </a:r>
            </a:p>
          </p:txBody>
        </p:sp>
      </p:grpSp>
      <p:cxnSp>
        <p:nvCxnSpPr>
          <p:cNvPr id="14" name="Elbow Connector 13">
            <a:extLst>
              <a:ext uri="{FF2B5EF4-FFF2-40B4-BE49-F238E27FC236}">
                <a16:creationId xmlns:a16="http://schemas.microsoft.com/office/drawing/2014/main" id="{4EEAB0E6-EFB6-4A48-A7CD-9453F3FEC07E}"/>
              </a:ext>
            </a:extLst>
          </p:cNvPr>
          <p:cNvCxnSpPr>
            <a:cxnSpLocks/>
            <a:stCxn id="34" idx="2"/>
            <a:endCxn id="15" idx="1"/>
          </p:cNvCxnSpPr>
          <p:nvPr/>
        </p:nvCxnSpPr>
        <p:spPr>
          <a:xfrm rot="16200000" flipH="1">
            <a:off x="4129382" y="3297255"/>
            <a:ext cx="749413" cy="23015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6033414-1DE4-BA4A-A450-D6A954458E73}"/>
              </a:ext>
            </a:extLst>
          </p:cNvPr>
          <p:cNvSpPr txBox="1"/>
          <p:nvPr/>
        </p:nvSpPr>
        <p:spPr>
          <a:xfrm>
            <a:off x="4619164" y="3417706"/>
            <a:ext cx="1497333" cy="738664"/>
          </a:xfrm>
          <a:prstGeom prst="rect">
            <a:avLst/>
          </a:prstGeom>
          <a:noFill/>
          <a:ln>
            <a:solidFill>
              <a:schemeClr val="tx1"/>
            </a:solidFill>
          </a:ln>
        </p:spPr>
        <p:txBody>
          <a:bodyPr wrap="square" rtlCol="0">
            <a:spAutoFit/>
          </a:bodyPr>
          <a:lstStyle/>
          <a:p>
            <a:pPr algn="ctr"/>
            <a:r>
              <a:rPr lang="en-US" dirty="0"/>
              <a:t>normalized Global Weighted Pooling</a:t>
            </a:r>
          </a:p>
        </p:txBody>
      </p:sp>
      <p:cxnSp>
        <p:nvCxnSpPr>
          <p:cNvPr id="17" name="Straight Arrow Connector 16">
            <a:extLst>
              <a:ext uri="{FF2B5EF4-FFF2-40B4-BE49-F238E27FC236}">
                <a16:creationId xmlns:a16="http://schemas.microsoft.com/office/drawing/2014/main" id="{7DEFE2ED-C9F6-4D40-B0E3-3B4EC923BF59}"/>
              </a:ext>
            </a:extLst>
          </p:cNvPr>
          <p:cNvCxnSpPr>
            <a:stCxn id="8" idx="3"/>
            <a:endCxn id="16" idx="1"/>
          </p:cNvCxnSpPr>
          <p:nvPr/>
        </p:nvCxnSpPr>
        <p:spPr>
          <a:xfrm flipV="1">
            <a:off x="4881554" y="2701416"/>
            <a:ext cx="873191" cy="7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F11AD28C-A6CF-9540-B640-06E4D05A9A35}"/>
              </a:ext>
            </a:extLst>
          </p:cNvPr>
          <p:cNvCxnSpPr>
            <a:cxnSpLocks/>
            <a:stCxn id="16" idx="2"/>
            <a:endCxn id="15" idx="3"/>
          </p:cNvCxnSpPr>
          <p:nvPr/>
        </p:nvCxnSpPr>
        <p:spPr>
          <a:xfrm rot="5400000">
            <a:off x="5992885" y="3339378"/>
            <a:ext cx="571272" cy="32404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554FF52-6A8C-024D-BD9F-6DB94648C85C}"/>
              </a:ext>
            </a:extLst>
          </p:cNvPr>
          <p:cNvSpPr txBox="1"/>
          <p:nvPr/>
        </p:nvSpPr>
        <p:spPr>
          <a:xfrm>
            <a:off x="7504392" y="2329886"/>
            <a:ext cx="1327904" cy="738664"/>
          </a:xfrm>
          <a:prstGeom prst="rect">
            <a:avLst/>
          </a:prstGeom>
          <a:noFill/>
          <a:ln>
            <a:solidFill>
              <a:schemeClr val="tx1"/>
            </a:solidFill>
          </a:ln>
        </p:spPr>
        <p:txBody>
          <a:bodyPr wrap="square" rtlCol="0">
            <a:spAutoFit/>
          </a:bodyPr>
          <a:lstStyle/>
          <a:p>
            <a:pPr algn="ctr"/>
            <a:r>
              <a:rPr lang="en-US" dirty="0"/>
              <a:t>Pixel Adaptive Mask Refinement</a:t>
            </a:r>
          </a:p>
        </p:txBody>
      </p:sp>
      <p:cxnSp>
        <p:nvCxnSpPr>
          <p:cNvPr id="20" name="Straight Arrow Connector 19">
            <a:extLst>
              <a:ext uri="{FF2B5EF4-FFF2-40B4-BE49-F238E27FC236}">
                <a16:creationId xmlns:a16="http://schemas.microsoft.com/office/drawing/2014/main" id="{BFE0F620-B884-A748-B302-DCB2386E4ABE}"/>
              </a:ext>
            </a:extLst>
          </p:cNvPr>
          <p:cNvCxnSpPr>
            <a:cxnSpLocks/>
            <a:stCxn id="16" idx="3"/>
            <a:endCxn id="19" idx="1"/>
          </p:cNvCxnSpPr>
          <p:nvPr/>
        </p:nvCxnSpPr>
        <p:spPr>
          <a:xfrm flipV="1">
            <a:off x="7126345" y="2699218"/>
            <a:ext cx="378047" cy="2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2F451FC-07FF-774C-8533-ECCD454A01A0}"/>
                  </a:ext>
                </a:extLst>
              </p:cNvPr>
              <p:cNvSpPr txBox="1"/>
              <p:nvPr/>
            </p:nvSpPr>
            <p:spPr>
              <a:xfrm>
                <a:off x="5018328" y="4333194"/>
                <a:ext cx="709361" cy="325025"/>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𝑚𝑜𝑑𝑖𝑓𝑖𝑒𝑑</m:t>
                          </m:r>
                          <m:r>
                            <a:rPr lang="en-US" b="0" i="1" smtClean="0">
                              <a:latin typeface="Cambria Math" panose="02040503050406030204" pitchFamily="18" charset="0"/>
                            </a:rPr>
                            <m:t>_</m:t>
                          </m:r>
                          <m:r>
                            <a:rPr lang="en-US" b="0" i="1" smtClean="0">
                              <a:latin typeface="Cambria Math" panose="02040503050406030204" pitchFamily="18" charset="0"/>
                            </a:rPr>
                            <m:t>𝐶𝐴𝑀</m:t>
                          </m:r>
                        </m:sub>
                      </m:sSub>
                    </m:oMath>
                  </m:oMathPara>
                </a14:m>
                <a:endParaRPr lang="en-US" dirty="0"/>
              </a:p>
            </p:txBody>
          </p:sp>
        </mc:Choice>
        <mc:Fallback xmlns="">
          <p:sp>
            <p:nvSpPr>
              <p:cNvPr id="21" name="TextBox 20">
                <a:extLst>
                  <a:ext uri="{FF2B5EF4-FFF2-40B4-BE49-F238E27FC236}">
                    <a16:creationId xmlns:a16="http://schemas.microsoft.com/office/drawing/2014/main" id="{C2F451FC-07FF-774C-8533-ECCD454A01A0}"/>
                  </a:ext>
                </a:extLst>
              </p:cNvPr>
              <p:cNvSpPr txBox="1">
                <a:spLocks noRot="1" noChangeAspect="1" noMove="1" noResize="1" noEditPoints="1" noAdjustHandles="1" noChangeArrowheads="1" noChangeShapeType="1" noTextEdit="1"/>
              </p:cNvSpPr>
              <p:nvPr/>
            </p:nvSpPr>
            <p:spPr>
              <a:xfrm>
                <a:off x="5018328" y="4333194"/>
                <a:ext cx="709361" cy="325025"/>
              </a:xfrm>
              <a:prstGeom prst="rect">
                <a:avLst/>
              </a:prstGeom>
              <a:blipFill>
                <a:blip r:embed="rId6"/>
                <a:stretch>
                  <a:fillRect l="-35088" r="-22807" b="-7692"/>
                </a:stretch>
              </a:blipFill>
              <a:ln>
                <a:noFill/>
              </a:ln>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29E4F55B-0EDD-204F-8A05-FC9009A5519A}"/>
              </a:ext>
            </a:extLst>
          </p:cNvPr>
          <p:cNvCxnSpPr>
            <a:cxnSpLocks/>
            <a:stCxn id="15" idx="2"/>
            <a:endCxn id="21" idx="0"/>
          </p:cNvCxnSpPr>
          <p:nvPr/>
        </p:nvCxnSpPr>
        <p:spPr>
          <a:xfrm>
            <a:off x="5367831" y="4156370"/>
            <a:ext cx="5178" cy="176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C210FBAF-3BF0-6C46-898D-5217289FD026}"/>
              </a:ext>
            </a:extLst>
          </p:cNvPr>
          <p:cNvGrpSpPr/>
          <p:nvPr/>
        </p:nvGrpSpPr>
        <p:grpSpPr>
          <a:xfrm>
            <a:off x="5502174" y="1895981"/>
            <a:ext cx="1903622" cy="1319785"/>
            <a:chOff x="6144431" y="1975172"/>
            <a:chExt cx="1903622" cy="1319785"/>
          </a:xfrm>
        </p:grpSpPr>
        <p:pic>
          <p:nvPicPr>
            <p:cNvPr id="16" name="Picture 15" descr="A picture containing text, silhouette&#10;&#10;Description automatically generated">
              <a:extLst>
                <a:ext uri="{FF2B5EF4-FFF2-40B4-BE49-F238E27FC236}">
                  <a16:creationId xmlns:a16="http://schemas.microsoft.com/office/drawing/2014/main" id="{45E0BBAC-7649-854D-8439-2BBE5C1F3FC0}"/>
                </a:ext>
              </a:extLst>
            </p:cNvPr>
            <p:cNvPicPr>
              <a:picLocks noChangeAspect="1"/>
            </p:cNvPicPr>
            <p:nvPr/>
          </p:nvPicPr>
          <p:blipFill>
            <a:blip r:embed="rId7"/>
            <a:stretch>
              <a:fillRect/>
            </a:stretch>
          </p:blipFill>
          <p:spPr>
            <a:xfrm>
              <a:off x="6397002" y="2266257"/>
              <a:ext cx="1371600" cy="1028700"/>
            </a:xfrm>
            <a:prstGeom prst="rect">
              <a:avLst/>
            </a:prstGeom>
          </p:spPr>
        </p:pic>
        <p:sp>
          <p:nvSpPr>
            <p:cNvPr id="23" name="TextBox 22">
              <a:extLst>
                <a:ext uri="{FF2B5EF4-FFF2-40B4-BE49-F238E27FC236}">
                  <a16:creationId xmlns:a16="http://schemas.microsoft.com/office/drawing/2014/main" id="{2CF308BB-2665-6345-9764-4DF11EA95AE4}"/>
                </a:ext>
              </a:extLst>
            </p:cNvPr>
            <p:cNvSpPr txBox="1"/>
            <p:nvPr/>
          </p:nvSpPr>
          <p:spPr>
            <a:xfrm>
              <a:off x="6144431" y="1975172"/>
              <a:ext cx="1903622" cy="307777"/>
            </a:xfrm>
            <a:prstGeom prst="rect">
              <a:avLst/>
            </a:prstGeom>
            <a:noFill/>
          </p:spPr>
          <p:txBody>
            <a:bodyPr wrap="square" rtlCol="0">
              <a:spAutoFit/>
            </a:bodyPr>
            <a:lstStyle/>
            <a:p>
              <a:pPr algn="ctr"/>
              <a:r>
                <a:rPr lang="en-US" dirty="0"/>
                <a:t>Segmentation mask </a:t>
              </a:r>
              <a:r>
                <a:rPr lang="en-US" i="1" dirty="0"/>
                <a:t>t</a:t>
              </a:r>
              <a:endParaRPr lang="en-US" dirty="0"/>
            </a:p>
          </p:txBody>
        </p:sp>
      </p:grpSp>
      <p:grpSp>
        <p:nvGrpSpPr>
          <p:cNvPr id="28" name="Group 27">
            <a:extLst>
              <a:ext uri="{FF2B5EF4-FFF2-40B4-BE49-F238E27FC236}">
                <a16:creationId xmlns:a16="http://schemas.microsoft.com/office/drawing/2014/main" id="{57A7E59D-4E01-2846-AC59-EA217088E7A6}"/>
              </a:ext>
            </a:extLst>
          </p:cNvPr>
          <p:cNvGrpSpPr/>
          <p:nvPr/>
        </p:nvGrpSpPr>
        <p:grpSpPr>
          <a:xfrm>
            <a:off x="840854" y="2196030"/>
            <a:ext cx="1903622" cy="1318914"/>
            <a:chOff x="1483111" y="2275221"/>
            <a:chExt cx="1903622" cy="1318914"/>
          </a:xfrm>
        </p:grpSpPr>
        <p:pic>
          <p:nvPicPr>
            <p:cNvPr id="9" name="Picture 8" descr="A picture containing plane, sky, outdoor, airplane&#10;&#10;Description automatically generated">
              <a:extLst>
                <a:ext uri="{FF2B5EF4-FFF2-40B4-BE49-F238E27FC236}">
                  <a16:creationId xmlns:a16="http://schemas.microsoft.com/office/drawing/2014/main" id="{6FFC4435-34D0-5D4A-B343-81895FE757FF}"/>
                </a:ext>
              </a:extLst>
            </p:cNvPr>
            <p:cNvPicPr>
              <a:picLocks noChangeAspect="1"/>
            </p:cNvPicPr>
            <p:nvPr/>
          </p:nvPicPr>
          <p:blipFill>
            <a:blip r:embed="rId8"/>
            <a:stretch>
              <a:fillRect/>
            </a:stretch>
          </p:blipFill>
          <p:spPr>
            <a:xfrm>
              <a:off x="1749122" y="2275221"/>
              <a:ext cx="1371600" cy="1028700"/>
            </a:xfrm>
            <a:prstGeom prst="rect">
              <a:avLst/>
            </a:prstGeom>
          </p:spPr>
        </p:pic>
        <p:sp>
          <p:nvSpPr>
            <p:cNvPr id="24" name="TextBox 23">
              <a:extLst>
                <a:ext uri="{FF2B5EF4-FFF2-40B4-BE49-F238E27FC236}">
                  <a16:creationId xmlns:a16="http://schemas.microsoft.com/office/drawing/2014/main" id="{746D15FE-DB14-B046-9B9E-47797014D3A8}"/>
                </a:ext>
              </a:extLst>
            </p:cNvPr>
            <p:cNvSpPr txBox="1"/>
            <p:nvPr/>
          </p:nvSpPr>
          <p:spPr>
            <a:xfrm>
              <a:off x="1483111" y="3286358"/>
              <a:ext cx="1903622" cy="307777"/>
            </a:xfrm>
            <a:prstGeom prst="rect">
              <a:avLst/>
            </a:prstGeom>
            <a:noFill/>
          </p:spPr>
          <p:txBody>
            <a:bodyPr wrap="square" rtlCol="0">
              <a:spAutoFit/>
            </a:bodyPr>
            <a:lstStyle/>
            <a:p>
              <a:pPr algn="ctr"/>
              <a:r>
                <a:rPr lang="en-US" dirty="0"/>
                <a:t>Input Image</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E316369-D591-1147-B691-8786A6345531}"/>
                  </a:ext>
                </a:extLst>
              </p:cNvPr>
              <p:cNvSpPr txBox="1"/>
              <p:nvPr/>
            </p:nvSpPr>
            <p:spPr>
              <a:xfrm>
                <a:off x="7347064" y="3344526"/>
                <a:ext cx="1645975" cy="540725"/>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𝑠𝑒𝑔</m:t>
                          </m:r>
                        </m:sub>
                      </m:sSub>
                    </m:oMath>
                  </m:oMathPara>
                </a14:m>
                <a:endParaRPr lang="en-US" dirty="0"/>
              </a:p>
              <a:p>
                <a:pPr algn="ctr"/>
                <a:r>
                  <a:rPr lang="en-US" dirty="0"/>
                  <a:t>(self supervised)</a:t>
                </a:r>
              </a:p>
            </p:txBody>
          </p:sp>
        </mc:Choice>
        <mc:Fallback xmlns="">
          <p:sp>
            <p:nvSpPr>
              <p:cNvPr id="25" name="TextBox 24">
                <a:extLst>
                  <a:ext uri="{FF2B5EF4-FFF2-40B4-BE49-F238E27FC236}">
                    <a16:creationId xmlns:a16="http://schemas.microsoft.com/office/drawing/2014/main" id="{6E316369-D591-1147-B691-8786A6345531}"/>
                  </a:ext>
                </a:extLst>
              </p:cNvPr>
              <p:cNvSpPr txBox="1">
                <a:spLocks noRot="1" noChangeAspect="1" noMove="1" noResize="1" noEditPoints="1" noAdjustHandles="1" noChangeArrowheads="1" noChangeShapeType="1" noTextEdit="1"/>
              </p:cNvSpPr>
              <p:nvPr/>
            </p:nvSpPr>
            <p:spPr>
              <a:xfrm>
                <a:off x="7347064" y="3344526"/>
                <a:ext cx="1645975" cy="540725"/>
              </a:xfrm>
              <a:prstGeom prst="rect">
                <a:avLst/>
              </a:prstGeom>
              <a:blipFill>
                <a:blip r:embed="rId9"/>
                <a:stretch>
                  <a:fillRect b="-11628"/>
                </a:stretch>
              </a:blipFill>
              <a:ln>
                <a:noFill/>
              </a:ln>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492A70C6-6690-0F40-B895-36ECB9C4D92C}"/>
              </a:ext>
            </a:extLst>
          </p:cNvPr>
          <p:cNvCxnSpPr>
            <a:cxnSpLocks/>
            <a:stCxn id="19" idx="2"/>
            <a:endCxn id="25" idx="0"/>
          </p:cNvCxnSpPr>
          <p:nvPr/>
        </p:nvCxnSpPr>
        <p:spPr>
          <a:xfrm>
            <a:off x="8168344" y="3068550"/>
            <a:ext cx="1708" cy="275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F6EFCDE-89AC-DE4D-90F2-510E9E4F7AEB}"/>
              </a:ext>
            </a:extLst>
          </p:cNvPr>
          <p:cNvSpPr/>
          <p:nvPr/>
        </p:nvSpPr>
        <p:spPr>
          <a:xfrm>
            <a:off x="4279179" y="2379373"/>
            <a:ext cx="219667" cy="6582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a:extLst>
              <a:ext uri="{FF2B5EF4-FFF2-40B4-BE49-F238E27FC236}">
                <a16:creationId xmlns:a16="http://schemas.microsoft.com/office/drawing/2014/main" id="{15BB3A45-6F03-4748-B9D1-7F0AD77777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295634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
                                            <p:txEl>
                                              <p:pRg st="9" end="9"/>
                                            </p:txEl>
                                          </p:spTgt>
                                        </p:tgtEl>
                                        <p:attrNameLst>
                                          <p:attrName>style.visibility</p:attrName>
                                        </p:attrNameLst>
                                      </p:cBhvr>
                                      <p:to>
                                        <p:strVal val="visible"/>
                                      </p:to>
                                    </p:set>
                                    <p:animEffect transition="in" filter="fade">
                                      <p:cBhvr>
                                        <p:cTn id="78" dur="500"/>
                                        <p:tgtEl>
                                          <p:spTgt spid="3">
                                            <p:txEl>
                                              <p:pRg st="9" end="9"/>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
                                            <p:txEl>
                                              <p:pRg st="10" end="10"/>
                                            </p:txEl>
                                          </p:spTgt>
                                        </p:tgtEl>
                                        <p:attrNameLst>
                                          <p:attrName>style.visibility</p:attrName>
                                        </p:attrNameLst>
                                      </p:cBhvr>
                                      <p:to>
                                        <p:strVal val="visible"/>
                                      </p:to>
                                    </p:set>
                                    <p:animEffect transition="in" filter="fade">
                                      <p:cBhvr>
                                        <p:cTn id="83" dur="500"/>
                                        <p:tgtEl>
                                          <p:spTgt spid="3">
                                            <p:txEl>
                                              <p:pRg st="10" end="1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15" grpId="0" animBg="1"/>
      <p:bldP spid="19" grpId="0" animBg="1"/>
      <p:bldP spid="21" grpId="0"/>
      <p:bldP spid="25" grpId="0"/>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C3B2-241B-6744-B2D7-91241D8797E3}"/>
              </a:ext>
            </a:extLst>
          </p:cNvPr>
          <p:cNvSpPr>
            <a:spLocks noGrp="1"/>
          </p:cNvSpPr>
          <p:nvPr>
            <p:ph type="title"/>
          </p:nvPr>
        </p:nvSpPr>
        <p:spPr/>
        <p:txBody>
          <a:bodyPr>
            <a:noAutofit/>
          </a:bodyPr>
          <a:lstStyle/>
          <a:p>
            <a:r>
              <a:rPr lang="en-US" sz="2200" dirty="0"/>
              <a:t>Volumetric Supervision: Semantic Segmentation via Sub-Category</a:t>
            </a:r>
            <a:br>
              <a:rPr lang="en-US" sz="2200" dirty="0"/>
            </a:br>
            <a:br>
              <a:rPr lang="en-US" sz="2200" dirty="0"/>
            </a:br>
            <a:endParaRPr lang="en-US" sz="2200"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0D69E0A-095B-BA46-B918-069ED28ABC89}"/>
                  </a:ext>
                </a:extLst>
              </p:cNvPr>
              <p:cNvSpPr>
                <a:spLocks noGrp="1"/>
              </p:cNvSpPr>
              <p:nvPr>
                <p:ph type="body" idx="1"/>
              </p:nvPr>
            </p:nvSpPr>
            <p:spPr>
              <a:xfrm>
                <a:off x="311700" y="1152475"/>
                <a:ext cx="8520600" cy="3873690"/>
              </a:xfrm>
            </p:spPr>
            <p:txBody>
              <a:bodyPr>
                <a:normAutofit/>
              </a:bodyPr>
              <a:lstStyle/>
              <a:p>
                <a:r>
                  <a:rPr lang="en-US" dirty="0"/>
                  <a:t>Two stage</a:t>
                </a:r>
              </a:p>
              <a:p>
                <a:pPr marL="939800" lvl="1" indent="-342900">
                  <a:buFont typeface="+mj-lt"/>
                  <a:buAutoNum type="arabicPeriod"/>
                </a:pPr>
                <a:r>
                  <a:rPr lang="en-US" b="1" dirty="0"/>
                  <a:t>Constructing pseudo ground truth </a:t>
                </a:r>
              </a:p>
              <a:p>
                <a:pPr marL="939800" lvl="1" indent="-342900">
                  <a:buFont typeface="+mj-lt"/>
                  <a:buAutoNum type="arabicPeriod"/>
                </a:pPr>
                <a:r>
                  <a:rPr lang="en-US" dirty="0"/>
                  <a:t>Training semantic network using the pseudo ground truth </a:t>
                </a:r>
              </a:p>
              <a:p>
                <a:r>
                  <a:rPr lang="en-US" dirty="0"/>
                  <a:t>Sub-categories for each parent class</a:t>
                </a:r>
              </a:p>
              <a:p>
                <a:pPr lvl="1"/>
                <a:r>
                  <a:rPr lang="en-US" dirty="0"/>
                  <a:t>Discover subcategories via k-means clustering on image features</a:t>
                </a:r>
              </a:p>
              <a:p>
                <a:pPr lvl="1"/>
                <a:r>
                  <a:rPr lang="en-US" dirty="0"/>
                  <a:t>Optimize subcategory objective </a:t>
                </a:r>
              </a:p>
              <a:p>
                <a:r>
                  <a:rPr lang="en-US" dirty="0"/>
                  <a:t>Training with subcategories gives better CAMs</a:t>
                </a:r>
              </a:p>
              <a:p>
                <a:r>
                  <a:rPr lang="en-US" dirty="0"/>
                  <a:t>Two classifiers and losses:</a:t>
                </a:r>
              </a:p>
              <a:p>
                <a:pPr lvl="1"/>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𝑃</m:t>
                        </m:r>
                      </m:sub>
                    </m:sSub>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𝑃</m:t>
                        </m:r>
                      </m:sub>
                    </m:sSub>
                  </m:oMath>
                </a14:m>
                <a:endParaRPr lang="en-US"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b="0" i="1" smtClean="0">
                            <a:latin typeface="Cambria Math" panose="02040503050406030204" pitchFamily="18" charset="0"/>
                          </a:rPr>
                          <m:t>𝑆</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𝑆</m:t>
                        </m:r>
                      </m:sub>
                    </m:sSub>
                  </m:oMath>
                </a14:m>
                <a:endParaRPr lang="en-US"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𝑠𝑜𝑓𝑡𝑚𝑎𝑥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𝑚𝑒𝑎𝑛</m:t>
                    </m:r>
                    <m:r>
                      <a:rPr lang="en-US" b="0" i="1" smtClean="0">
                        <a:latin typeface="Cambria Math" panose="02040503050406030204" pitchFamily="18" charset="0"/>
                        <a:ea typeface="Cambria Math" panose="02040503050406030204" pitchFamily="18" charset="0"/>
                      </a:rPr>
                      <m:t> →</m:t>
                    </m:r>
                    <m:acc>
                      <m:accPr>
                        <m:chr m:val="̂"/>
                        <m:ctrlPr>
                          <a:rPr lang="en-US" b="0" i="1" smtClean="0">
                            <a:latin typeface="Cambria Math" panose="02040503050406030204" pitchFamily="18" charset="0"/>
                            <a:ea typeface="Cambria Math" panose="02040503050406030204" pitchFamily="18" charset="0"/>
                          </a:rPr>
                        </m:ctrlPr>
                      </m:acc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𝑖</m:t>
                            </m:r>
                          </m:sub>
                        </m:sSub>
                      </m:e>
                    </m:acc>
                  </m:oMath>
                </a14:m>
                <a:endParaRPr lang="en-US" dirty="0"/>
              </a:p>
              <a:p>
                <a14:m>
                  <m:oMath xmlns:m="http://schemas.openxmlformats.org/officeDocument/2006/math">
                    <m:r>
                      <a:rPr lang="en-US" i="1">
                        <a:latin typeface="Cambria Math" panose="02040503050406030204" pitchFamily="18" charset="0"/>
                        <a:ea typeface="Cambria Math" panose="02040503050406030204" pitchFamily="18" charset="0"/>
                      </a:rPr>
                      <m:t>𝐿</m:t>
                    </m:r>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𝑃</m:t>
                        </m:r>
                      </m:sub>
                    </m:sSub>
                    <m:r>
                      <a:rPr lang="en-US" i="1">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𝑠</m:t>
                        </m:r>
                      </m:sub>
                    </m:sSub>
                    <m:r>
                      <a:rPr lang="en-US" b="0" i="1" smtClean="0">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𝐿</m:t>
                        </m:r>
                      </m:e>
                      <m:sub>
                        <m:r>
                          <a:rPr lang="en-US" i="1">
                            <a:solidFill>
                              <a:srgbClr val="FF0000"/>
                            </a:solidFill>
                            <a:latin typeface="Cambria Math" panose="02040503050406030204" pitchFamily="18" charset="0"/>
                            <a:ea typeface="Cambria Math" panose="02040503050406030204" pitchFamily="18" charset="0"/>
                          </a:rPr>
                          <m:t>𝑄𝑉𝐿</m:t>
                        </m:r>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𝑂𝑄𝑉𝐿</m:t>
                        </m:r>
                      </m:sub>
                    </m:sSub>
                    <m:r>
                      <a:rPr lang="en-US" i="1">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𝐿</m:t>
                        </m:r>
                      </m:e>
                      <m:sub>
                        <m:r>
                          <a:rPr lang="en-US" i="1">
                            <a:solidFill>
                              <a:srgbClr val="FF0000"/>
                            </a:solidFill>
                            <a:latin typeface="Cambria Math" panose="02040503050406030204" pitchFamily="18" charset="0"/>
                            <a:ea typeface="Cambria Math" panose="02040503050406030204" pitchFamily="18" charset="0"/>
                          </a:rPr>
                          <m:t>𝑁</m:t>
                        </m:r>
                      </m:sub>
                    </m:sSub>
                  </m:oMath>
                </a14:m>
                <a:endParaRPr lang="en-US" dirty="0">
                  <a:ea typeface="Cambria Math" panose="02040503050406030204" pitchFamily="18" charset="0"/>
                </a:endParaRPr>
              </a:p>
              <a:p>
                <a:endParaRPr lang="en-US" dirty="0"/>
              </a:p>
              <a:p>
                <a:endParaRPr lang="en-US" dirty="0"/>
              </a:p>
              <a:p>
                <a:pPr lvl="1"/>
                <a:endParaRPr lang="en-US" dirty="0"/>
              </a:p>
            </p:txBody>
          </p:sp>
        </mc:Choice>
        <mc:Fallback xmlns="">
          <p:sp>
            <p:nvSpPr>
              <p:cNvPr id="3" name="Text Placeholder 2">
                <a:extLst>
                  <a:ext uri="{FF2B5EF4-FFF2-40B4-BE49-F238E27FC236}">
                    <a16:creationId xmlns:a16="http://schemas.microsoft.com/office/drawing/2014/main" id="{10D69E0A-095B-BA46-B918-069ED28ABC89}"/>
                  </a:ext>
                </a:extLst>
              </p:cNvPr>
              <p:cNvSpPr>
                <a:spLocks noGrp="1" noRot="1" noChangeAspect="1" noMove="1" noResize="1" noEditPoints="1" noAdjustHandles="1" noChangeArrowheads="1" noChangeShapeType="1" noTextEdit="1"/>
              </p:cNvSpPr>
              <p:nvPr>
                <p:ph type="body" idx="1"/>
              </p:nvPr>
            </p:nvSpPr>
            <p:spPr>
              <a:xfrm>
                <a:off x="311700" y="1152475"/>
                <a:ext cx="8520600" cy="3873690"/>
              </a:xfrm>
              <a:blipFill>
                <a:blip r:embed="rId3"/>
                <a:stretch>
                  <a:fillRect/>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3D2D22A4-4852-E341-AB2B-3702C903B0CB}"/>
              </a:ext>
            </a:extLst>
          </p:cNvPr>
          <p:cNvGrpSpPr/>
          <p:nvPr/>
        </p:nvGrpSpPr>
        <p:grpSpPr>
          <a:xfrm>
            <a:off x="6862982" y="1011154"/>
            <a:ext cx="1371600" cy="1299990"/>
            <a:chOff x="6862982" y="1011154"/>
            <a:chExt cx="1371600" cy="1299990"/>
          </a:xfrm>
        </p:grpSpPr>
        <p:pic>
          <p:nvPicPr>
            <p:cNvPr id="7" name="Picture 6" descr="A person riding a motorcycle&#10;&#10;Description automatically generated">
              <a:extLst>
                <a:ext uri="{FF2B5EF4-FFF2-40B4-BE49-F238E27FC236}">
                  <a16:creationId xmlns:a16="http://schemas.microsoft.com/office/drawing/2014/main" id="{1908E8CB-320C-4547-ABE5-125A78E13D20}"/>
                </a:ext>
              </a:extLst>
            </p:cNvPr>
            <p:cNvPicPr>
              <a:picLocks noChangeAspect="1"/>
            </p:cNvPicPr>
            <p:nvPr/>
          </p:nvPicPr>
          <p:blipFill>
            <a:blip r:embed="rId4"/>
            <a:stretch>
              <a:fillRect/>
            </a:stretch>
          </p:blipFill>
          <p:spPr>
            <a:xfrm>
              <a:off x="6862982" y="1011154"/>
              <a:ext cx="1371600" cy="1050053"/>
            </a:xfrm>
            <a:prstGeom prst="rect">
              <a:avLst/>
            </a:prstGeom>
          </p:spPr>
        </p:pic>
        <p:sp>
          <p:nvSpPr>
            <p:cNvPr id="8" name="TextBox 7">
              <a:extLst>
                <a:ext uri="{FF2B5EF4-FFF2-40B4-BE49-F238E27FC236}">
                  <a16:creationId xmlns:a16="http://schemas.microsoft.com/office/drawing/2014/main" id="{7F92A9DC-F0C0-A143-BAE0-E83EB6A77F51}"/>
                </a:ext>
              </a:extLst>
            </p:cNvPr>
            <p:cNvSpPr txBox="1"/>
            <p:nvPr/>
          </p:nvSpPr>
          <p:spPr>
            <a:xfrm>
              <a:off x="6984343" y="2003367"/>
              <a:ext cx="1128878" cy="307777"/>
            </a:xfrm>
            <a:prstGeom prst="rect">
              <a:avLst/>
            </a:prstGeom>
            <a:noFill/>
          </p:spPr>
          <p:txBody>
            <a:bodyPr wrap="square" rtlCol="0">
              <a:spAutoFit/>
            </a:bodyPr>
            <a:lstStyle/>
            <a:p>
              <a:r>
                <a:rPr lang="en-US" dirty="0"/>
                <a:t>Input Image</a:t>
              </a:r>
            </a:p>
          </p:txBody>
        </p:sp>
      </p:grpSp>
      <p:sp>
        <p:nvSpPr>
          <p:cNvPr id="10" name="Rectangle 9">
            <a:extLst>
              <a:ext uri="{FF2B5EF4-FFF2-40B4-BE49-F238E27FC236}">
                <a16:creationId xmlns:a16="http://schemas.microsoft.com/office/drawing/2014/main" id="{BF7A0B54-C0C7-1F44-84F0-3574F084E7F4}"/>
              </a:ext>
            </a:extLst>
          </p:cNvPr>
          <p:cNvSpPr/>
          <p:nvPr/>
        </p:nvSpPr>
        <p:spPr>
          <a:xfrm>
            <a:off x="2130552" y="4341192"/>
            <a:ext cx="1810512" cy="32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7D84F221-266A-3948-B01E-BC105AD005F0}"/>
              </a:ext>
            </a:extLst>
          </p:cNvPr>
          <p:cNvGrpSpPr/>
          <p:nvPr/>
        </p:nvGrpSpPr>
        <p:grpSpPr>
          <a:xfrm>
            <a:off x="6060244" y="2311144"/>
            <a:ext cx="2977076" cy="1300183"/>
            <a:chOff x="6060244" y="2311144"/>
            <a:chExt cx="2977076" cy="1300183"/>
          </a:xfrm>
        </p:grpSpPr>
        <p:pic>
          <p:nvPicPr>
            <p:cNvPr id="11" name="Picture 10" descr="A person riding a motorcycle&#10;&#10;Description automatically generated with medium confidence">
              <a:extLst>
                <a:ext uri="{FF2B5EF4-FFF2-40B4-BE49-F238E27FC236}">
                  <a16:creationId xmlns:a16="http://schemas.microsoft.com/office/drawing/2014/main" id="{8140F643-DAEB-9E43-A540-5A8EF2B417DC}"/>
                </a:ext>
              </a:extLst>
            </p:cNvPr>
            <p:cNvPicPr>
              <a:picLocks noChangeAspect="1"/>
            </p:cNvPicPr>
            <p:nvPr/>
          </p:nvPicPr>
          <p:blipFill>
            <a:blip r:embed="rId5"/>
            <a:stretch>
              <a:fillRect/>
            </a:stretch>
          </p:blipFill>
          <p:spPr>
            <a:xfrm>
              <a:off x="6862982" y="2311144"/>
              <a:ext cx="1371600" cy="1042618"/>
            </a:xfrm>
            <a:prstGeom prst="rect">
              <a:avLst/>
            </a:prstGeom>
          </p:spPr>
        </p:pic>
        <p:sp>
          <p:nvSpPr>
            <p:cNvPr id="13" name="TextBox 12">
              <a:extLst>
                <a:ext uri="{FF2B5EF4-FFF2-40B4-BE49-F238E27FC236}">
                  <a16:creationId xmlns:a16="http://schemas.microsoft.com/office/drawing/2014/main" id="{80B7CDF6-B334-1A4B-9CDB-9A3B9D07B5BB}"/>
                </a:ext>
              </a:extLst>
            </p:cNvPr>
            <p:cNvSpPr txBox="1"/>
            <p:nvPr/>
          </p:nvSpPr>
          <p:spPr>
            <a:xfrm>
              <a:off x="6060244" y="3303550"/>
              <a:ext cx="2977076" cy="307777"/>
            </a:xfrm>
            <a:prstGeom prst="rect">
              <a:avLst/>
            </a:prstGeom>
            <a:noFill/>
          </p:spPr>
          <p:txBody>
            <a:bodyPr wrap="square" rtlCol="0">
              <a:spAutoFit/>
            </a:bodyPr>
            <a:lstStyle/>
            <a:p>
              <a:r>
                <a:rPr lang="en-US" dirty="0">
                  <a:latin typeface="Helvetica" pitchFamily="2" charset="0"/>
                </a:rPr>
                <a:t>CAM for bike without subcategories</a:t>
              </a:r>
            </a:p>
          </p:txBody>
        </p:sp>
      </p:grpSp>
      <p:grpSp>
        <p:nvGrpSpPr>
          <p:cNvPr id="16" name="Group 15">
            <a:extLst>
              <a:ext uri="{FF2B5EF4-FFF2-40B4-BE49-F238E27FC236}">
                <a16:creationId xmlns:a16="http://schemas.microsoft.com/office/drawing/2014/main" id="{4B7F60A3-809D-A94C-8832-5D59DFCA3D3C}"/>
              </a:ext>
            </a:extLst>
          </p:cNvPr>
          <p:cNvGrpSpPr/>
          <p:nvPr/>
        </p:nvGrpSpPr>
        <p:grpSpPr>
          <a:xfrm>
            <a:off x="6162754" y="3703634"/>
            <a:ext cx="2772056" cy="1322531"/>
            <a:chOff x="6162754" y="3703634"/>
            <a:chExt cx="2772056" cy="1322531"/>
          </a:xfrm>
        </p:grpSpPr>
        <p:pic>
          <p:nvPicPr>
            <p:cNvPr id="9" name="Picture 8" descr="A picture containing text, tree, outdoor, red&#10;&#10;Description automatically generated">
              <a:extLst>
                <a:ext uri="{FF2B5EF4-FFF2-40B4-BE49-F238E27FC236}">
                  <a16:creationId xmlns:a16="http://schemas.microsoft.com/office/drawing/2014/main" id="{28E2D797-B1CF-C541-821F-5F23C88F6282}"/>
                </a:ext>
              </a:extLst>
            </p:cNvPr>
            <p:cNvPicPr>
              <a:picLocks noChangeAspect="1"/>
            </p:cNvPicPr>
            <p:nvPr/>
          </p:nvPicPr>
          <p:blipFill>
            <a:blip r:embed="rId6"/>
            <a:stretch>
              <a:fillRect/>
            </a:stretch>
          </p:blipFill>
          <p:spPr>
            <a:xfrm>
              <a:off x="6862982" y="3703634"/>
              <a:ext cx="1371600" cy="1041215"/>
            </a:xfrm>
            <a:prstGeom prst="rect">
              <a:avLst/>
            </a:prstGeom>
          </p:spPr>
        </p:pic>
        <p:sp>
          <p:nvSpPr>
            <p:cNvPr id="14" name="TextBox 13">
              <a:extLst>
                <a:ext uri="{FF2B5EF4-FFF2-40B4-BE49-F238E27FC236}">
                  <a16:creationId xmlns:a16="http://schemas.microsoft.com/office/drawing/2014/main" id="{419BCE81-B2F4-9E41-AEB7-F5E73672D8C4}"/>
                </a:ext>
              </a:extLst>
            </p:cNvPr>
            <p:cNvSpPr txBox="1"/>
            <p:nvPr/>
          </p:nvSpPr>
          <p:spPr>
            <a:xfrm>
              <a:off x="6162754" y="4718388"/>
              <a:ext cx="2772056" cy="307777"/>
            </a:xfrm>
            <a:prstGeom prst="rect">
              <a:avLst/>
            </a:prstGeom>
            <a:noFill/>
          </p:spPr>
          <p:txBody>
            <a:bodyPr wrap="square" rtlCol="0">
              <a:spAutoFit/>
            </a:bodyPr>
            <a:lstStyle/>
            <a:p>
              <a:r>
                <a:rPr lang="en-US" dirty="0">
                  <a:latin typeface="Helvetica" pitchFamily="2" charset="0"/>
                </a:rPr>
                <a:t>CAM for bike with subcategories</a:t>
              </a:r>
            </a:p>
          </p:txBody>
        </p:sp>
      </p:grpSp>
      <p:sp>
        <p:nvSpPr>
          <p:cNvPr id="4" name="Slide Number Placeholder 3">
            <a:extLst>
              <a:ext uri="{FF2B5EF4-FFF2-40B4-BE49-F238E27FC236}">
                <a16:creationId xmlns:a16="http://schemas.microsoft.com/office/drawing/2014/main" id="{CFE13121-9AA9-484B-AAB4-E485BD7687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58606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500"/>
                                        <p:tgtEl>
                                          <p:spTgt spid="3">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500"/>
                                        <p:tgtEl>
                                          <p:spTgt spid="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500"/>
                                        <p:tgtEl>
                                          <p:spTgt spid="3">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Effect transition="in" filter="fade">
                                      <p:cBhvr>
                                        <p:cTn id="68" dur="500"/>
                                        <p:tgtEl>
                                          <p:spTgt spid="3">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Effect transition="in" filter="fade">
                                      <p:cBhvr>
                                        <p:cTn id="73" dur="500"/>
                                        <p:tgtEl>
                                          <p:spTgt spid="3">
                                            <p:txEl>
                                              <p:pRg st="11" end="1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5" name="Text Placeholder 2">
                <a:extLst>
                  <a:ext uri="{FF2B5EF4-FFF2-40B4-BE49-F238E27FC236}">
                    <a16:creationId xmlns:a16="http://schemas.microsoft.com/office/drawing/2014/main" id="{24384F0D-8C1F-694A-AEED-F5BC461E8C14}"/>
                  </a:ext>
                </a:extLst>
              </p:cNvPr>
              <p:cNvSpPr txBox="1">
                <a:spLocks/>
              </p:cNvSpPr>
              <p:nvPr/>
            </p:nvSpPr>
            <p:spPr>
              <a:xfrm>
                <a:off x="311700" y="2722665"/>
                <a:ext cx="8520600" cy="54802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14:m>
                  <m:oMath xmlns:m="http://schemas.openxmlformats.org/officeDocument/2006/math">
                    <m:r>
                      <a:rPr lang="en-US" i="1" smtClean="0">
                        <a:latin typeface="Cambria Math" panose="02040503050406030204" pitchFamily="18" charset="0"/>
                        <a:ea typeface="Cambria Math" panose="02040503050406030204" pitchFamily="18" charset="0"/>
                      </a:rPr>
                      <m:t>𝐿</m:t>
                    </m:r>
                    <m:r>
                      <a:rPr lang="en-US"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smtClean="0">
                            <a:latin typeface="Cambria Math" panose="02040503050406030204" pitchFamily="18" charset="0"/>
                            <a:ea typeface="Cambria Math" panose="02040503050406030204" pitchFamily="18" charset="0"/>
                          </a:rPr>
                          <m:t>𝐵</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𝑚𝑜𝑑𝑖𝑓𝑖𝑒𝑑</m:t>
                        </m:r>
                        <m:r>
                          <a:rPr lang="en-US" b="0" i="1" smtClean="0">
                            <a:latin typeface="Cambria Math" panose="02040503050406030204" pitchFamily="18" charset="0"/>
                            <a:ea typeface="Cambria Math" panose="02040503050406030204" pitchFamily="18" charset="0"/>
                          </a:rPr>
                          <m:t>_</m:t>
                        </m:r>
                        <m:r>
                          <a:rPr lang="en-US" b="0" i="1" smtClean="0">
                            <a:latin typeface="Cambria Math" panose="02040503050406030204" pitchFamily="18" charset="0"/>
                            <a:ea typeface="Cambria Math" panose="02040503050406030204" pitchFamily="18" charset="0"/>
                          </a:rPr>
                          <m:t>𝐶𝐴𝑀</m:t>
                        </m:r>
                      </m:sub>
                    </m:sSub>
                    <m:r>
                      <a:rPr lang="en-US" i="1" smtClean="0">
                        <a:solidFill>
                          <a:srgbClr val="FF0000"/>
                        </a:solidFill>
                        <a:latin typeface="Cambria Math" panose="02040503050406030204" pitchFamily="18" charset="0"/>
                        <a:ea typeface="Cambria Math" panose="02040503050406030204" pitchFamily="18" charset="0"/>
                      </a:rPr>
                      <m:t>+</m:t>
                    </m:r>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𝐿</m:t>
                        </m:r>
                      </m:e>
                      <m:sub>
                        <m:r>
                          <a:rPr lang="en-US" i="1">
                            <a:solidFill>
                              <a:srgbClr val="FF0000"/>
                            </a:solidFill>
                            <a:latin typeface="Cambria Math" panose="02040503050406030204" pitchFamily="18" charset="0"/>
                            <a:ea typeface="Cambria Math" panose="02040503050406030204" pitchFamily="18" charset="0"/>
                          </a:rPr>
                          <m:t>𝑄𝑉𝐿</m:t>
                        </m:r>
                        <m:r>
                          <a:rPr lang="en-US" i="1">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𝑂𝑄𝑉𝐿</m:t>
                        </m:r>
                      </m:sub>
                    </m:sSub>
                    <m:r>
                      <a:rPr lang="en-US" i="1">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𝐿</m:t>
                        </m:r>
                      </m:e>
                      <m:sub>
                        <m:r>
                          <a:rPr lang="en-US" i="1">
                            <a:solidFill>
                              <a:srgbClr val="FF0000"/>
                            </a:solidFill>
                            <a:latin typeface="Cambria Math" panose="02040503050406030204" pitchFamily="18" charset="0"/>
                            <a:ea typeface="Cambria Math" panose="02040503050406030204" pitchFamily="18" charset="0"/>
                          </a:rPr>
                          <m:t>𝑁</m:t>
                        </m:r>
                      </m:sub>
                    </m:sSub>
                  </m:oMath>
                </a14:m>
                <a:endParaRPr lang="en-US" dirty="0"/>
              </a:p>
            </p:txBody>
          </p:sp>
        </mc:Choice>
        <mc:Fallback xmlns="">
          <p:sp>
            <p:nvSpPr>
              <p:cNvPr id="55" name="Text Placeholder 2">
                <a:extLst>
                  <a:ext uri="{FF2B5EF4-FFF2-40B4-BE49-F238E27FC236}">
                    <a16:creationId xmlns:a16="http://schemas.microsoft.com/office/drawing/2014/main" id="{24384F0D-8C1F-694A-AEED-F5BC461E8C14}"/>
                  </a:ext>
                </a:extLst>
              </p:cNvPr>
              <p:cNvSpPr txBox="1">
                <a:spLocks noRot="1" noChangeAspect="1" noMove="1" noResize="1" noEditPoints="1" noAdjustHandles="1" noChangeArrowheads="1" noChangeShapeType="1" noTextEdit="1"/>
              </p:cNvSpPr>
              <p:nvPr/>
            </p:nvSpPr>
            <p:spPr>
              <a:xfrm>
                <a:off x="311700" y="2722665"/>
                <a:ext cx="8520600" cy="548029"/>
              </a:xfrm>
              <a:prstGeom prst="rect">
                <a:avLst/>
              </a:prstGeom>
              <a:blipFill>
                <a:blip r:embed="rId3"/>
                <a:stretch>
                  <a:fillRect/>
                </a:stretch>
              </a:blipFill>
              <a:ln>
                <a:no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6D6655E4-226E-D44E-9E15-698180016928}"/>
              </a:ext>
            </a:extLst>
          </p:cNvPr>
          <p:cNvSpPr>
            <a:spLocks noGrp="1"/>
          </p:cNvSpPr>
          <p:nvPr>
            <p:ph type="title"/>
          </p:nvPr>
        </p:nvSpPr>
        <p:spPr/>
        <p:txBody>
          <a:bodyPr>
            <a:noAutofit/>
          </a:bodyPr>
          <a:lstStyle/>
          <a:p>
            <a:r>
              <a:rPr lang="en-US" sz="1900" dirty="0"/>
              <a:t>Volumetric Supervision: Semantic Segmentation with Boundary Exploration</a:t>
            </a:r>
          </a:p>
        </p:txBody>
      </p:sp>
      <p:sp>
        <p:nvSpPr>
          <p:cNvPr id="3" name="Text Placeholder 2">
            <a:extLst>
              <a:ext uri="{FF2B5EF4-FFF2-40B4-BE49-F238E27FC236}">
                <a16:creationId xmlns:a16="http://schemas.microsoft.com/office/drawing/2014/main" id="{AEFC7225-1C01-4440-B25A-258E59562AC7}"/>
              </a:ext>
            </a:extLst>
          </p:cNvPr>
          <p:cNvSpPr>
            <a:spLocks noGrp="1"/>
          </p:cNvSpPr>
          <p:nvPr>
            <p:ph type="body" idx="1"/>
          </p:nvPr>
        </p:nvSpPr>
        <p:spPr>
          <a:xfrm>
            <a:off x="311700" y="891323"/>
            <a:ext cx="8520600" cy="3416400"/>
          </a:xfrm>
        </p:spPr>
        <p:txBody>
          <a:bodyPr/>
          <a:lstStyle/>
          <a:p>
            <a:r>
              <a:rPr lang="en-US" dirty="0"/>
              <a:t>Two stage</a:t>
            </a:r>
          </a:p>
          <a:p>
            <a:pPr marL="939800" lvl="1" indent="-342900">
              <a:buFont typeface="+mj-lt"/>
              <a:buAutoNum type="arabicPeriod"/>
            </a:pPr>
            <a:r>
              <a:rPr lang="en-US" b="1" dirty="0"/>
              <a:t>Constructing pseudo ground truth </a:t>
            </a:r>
          </a:p>
          <a:p>
            <a:pPr marL="939800" lvl="1" indent="-342900">
              <a:buFont typeface="+mj-lt"/>
              <a:buAutoNum type="arabicPeriod"/>
            </a:pPr>
            <a:r>
              <a:rPr lang="en-US" dirty="0"/>
              <a:t>Training semantic network using the pseudo ground truth </a:t>
            </a:r>
          </a:p>
          <a:p>
            <a:r>
              <a:rPr lang="en-US" dirty="0"/>
              <a:t>Main idea: learn to segment boundaries to improve CAMs</a:t>
            </a:r>
          </a:p>
        </p:txBody>
      </p:sp>
      <p:pic>
        <p:nvPicPr>
          <p:cNvPr id="27" name="Picture 26" descr="A picture containing text, mammal&#10;&#10;Description automatically generated">
            <a:extLst>
              <a:ext uri="{FF2B5EF4-FFF2-40B4-BE49-F238E27FC236}">
                <a16:creationId xmlns:a16="http://schemas.microsoft.com/office/drawing/2014/main" id="{C6888FF3-96CB-F94B-9308-FBDF5D8D0322}"/>
              </a:ext>
            </a:extLst>
          </p:cNvPr>
          <p:cNvPicPr>
            <a:picLocks noChangeAspect="1"/>
          </p:cNvPicPr>
          <p:nvPr/>
        </p:nvPicPr>
        <p:blipFill>
          <a:blip r:embed="rId4"/>
          <a:stretch>
            <a:fillRect/>
          </a:stretch>
        </p:blipFill>
        <p:spPr>
          <a:xfrm>
            <a:off x="3146330" y="3911714"/>
            <a:ext cx="799487" cy="603504"/>
          </a:xfrm>
          <a:prstGeom prst="rect">
            <a:avLst/>
          </a:prstGeom>
        </p:spPr>
      </p:pic>
      <p:pic>
        <p:nvPicPr>
          <p:cNvPr id="28" name="Picture 27" descr="A picture containing text, chain&#10;&#10;Description automatically generated">
            <a:extLst>
              <a:ext uri="{FF2B5EF4-FFF2-40B4-BE49-F238E27FC236}">
                <a16:creationId xmlns:a16="http://schemas.microsoft.com/office/drawing/2014/main" id="{0A8EC01D-D2C0-4844-B52F-16E9201ACAF7}"/>
              </a:ext>
            </a:extLst>
          </p:cNvPr>
          <p:cNvPicPr>
            <a:picLocks noChangeAspect="1"/>
          </p:cNvPicPr>
          <p:nvPr/>
        </p:nvPicPr>
        <p:blipFill>
          <a:blip r:embed="rId5"/>
          <a:stretch>
            <a:fillRect/>
          </a:stretch>
        </p:blipFill>
        <p:spPr>
          <a:xfrm>
            <a:off x="5419146" y="3911750"/>
            <a:ext cx="810862" cy="603504"/>
          </a:xfrm>
          <a:prstGeom prst="rect">
            <a:avLst/>
          </a:prstGeom>
        </p:spPr>
      </p:pic>
      <p:pic>
        <p:nvPicPr>
          <p:cNvPr id="29" name="Picture 28" descr="A picture containing text, star, outdoor object&#10;&#10;Description automatically generated">
            <a:extLst>
              <a:ext uri="{FF2B5EF4-FFF2-40B4-BE49-F238E27FC236}">
                <a16:creationId xmlns:a16="http://schemas.microsoft.com/office/drawing/2014/main" id="{C7DAE214-9559-444B-9BAC-4995E9BE0B97}"/>
              </a:ext>
            </a:extLst>
          </p:cNvPr>
          <p:cNvPicPr>
            <a:picLocks noChangeAspect="1"/>
          </p:cNvPicPr>
          <p:nvPr/>
        </p:nvPicPr>
        <p:blipFill>
          <a:blip r:embed="rId6"/>
          <a:stretch>
            <a:fillRect/>
          </a:stretch>
        </p:blipFill>
        <p:spPr>
          <a:xfrm>
            <a:off x="2114370" y="3914080"/>
            <a:ext cx="807720" cy="603504"/>
          </a:xfrm>
          <a:prstGeom prst="rect">
            <a:avLst/>
          </a:prstGeom>
        </p:spPr>
      </p:pic>
      <p:cxnSp>
        <p:nvCxnSpPr>
          <p:cNvPr id="30" name="Straight Arrow Connector 29">
            <a:extLst>
              <a:ext uri="{FF2B5EF4-FFF2-40B4-BE49-F238E27FC236}">
                <a16:creationId xmlns:a16="http://schemas.microsoft.com/office/drawing/2014/main" id="{EA1CF08B-0111-DD4D-BD85-8CA9BF3FF736}"/>
              </a:ext>
            </a:extLst>
          </p:cNvPr>
          <p:cNvCxnSpPr>
            <a:cxnSpLocks/>
            <a:stCxn id="29" idx="3"/>
            <a:endCxn id="27" idx="1"/>
          </p:cNvCxnSpPr>
          <p:nvPr/>
        </p:nvCxnSpPr>
        <p:spPr>
          <a:xfrm flipV="1">
            <a:off x="2922090" y="4213466"/>
            <a:ext cx="224240" cy="2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CD362B7-F5BE-734C-80D4-AE591323B1E3}"/>
              </a:ext>
            </a:extLst>
          </p:cNvPr>
          <p:cNvCxnSpPr>
            <a:cxnSpLocks/>
            <a:stCxn id="38" idx="3"/>
            <a:endCxn id="28" idx="1"/>
          </p:cNvCxnSpPr>
          <p:nvPr/>
        </p:nvCxnSpPr>
        <p:spPr>
          <a:xfrm>
            <a:off x="5032541" y="4213466"/>
            <a:ext cx="386605" cy="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644109-FD7D-0647-9C2B-BBA69D96CFB9}"/>
              </a:ext>
            </a:extLst>
          </p:cNvPr>
          <p:cNvCxnSpPr>
            <a:cxnSpLocks/>
            <a:stCxn id="28" idx="3"/>
            <a:endCxn id="41" idx="1"/>
          </p:cNvCxnSpPr>
          <p:nvPr/>
        </p:nvCxnSpPr>
        <p:spPr>
          <a:xfrm flipV="1">
            <a:off x="6230008" y="4213466"/>
            <a:ext cx="386605" cy="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F23EBEA-251E-DF4E-9D5C-B24150C79860}"/>
                  </a:ext>
                </a:extLst>
              </p:cNvPr>
              <p:cNvSpPr txBox="1"/>
              <p:nvPr/>
            </p:nvSpPr>
            <p:spPr>
              <a:xfrm>
                <a:off x="4505771" y="3456548"/>
                <a:ext cx="29043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𝐵</m:t>
                          </m:r>
                        </m:sub>
                      </m:sSub>
                    </m:oMath>
                  </m:oMathPara>
                </a14:m>
                <a:endParaRPr lang="en-US" dirty="0"/>
              </a:p>
            </p:txBody>
          </p:sp>
        </mc:Choice>
        <mc:Fallback xmlns="">
          <p:sp>
            <p:nvSpPr>
              <p:cNvPr id="33" name="TextBox 32">
                <a:extLst>
                  <a:ext uri="{FF2B5EF4-FFF2-40B4-BE49-F238E27FC236}">
                    <a16:creationId xmlns:a16="http://schemas.microsoft.com/office/drawing/2014/main" id="{FF23EBEA-251E-DF4E-9D5C-B24150C79860}"/>
                  </a:ext>
                </a:extLst>
              </p:cNvPr>
              <p:cNvSpPr txBox="1">
                <a:spLocks noRot="1" noChangeAspect="1" noMove="1" noResize="1" noEditPoints="1" noAdjustHandles="1" noChangeArrowheads="1" noChangeShapeType="1" noTextEdit="1"/>
              </p:cNvSpPr>
              <p:nvPr/>
            </p:nvSpPr>
            <p:spPr>
              <a:xfrm>
                <a:off x="4505771" y="3456548"/>
                <a:ext cx="290432" cy="307777"/>
              </a:xfrm>
              <a:prstGeom prst="rect">
                <a:avLst/>
              </a:prstGeom>
              <a:blipFill>
                <a:blip r:embed="rId7"/>
                <a:stretch>
                  <a:fillRect r="-8333"/>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17D89B2A-E3DF-C846-A8A0-ED22036BE546}"/>
              </a:ext>
            </a:extLst>
          </p:cNvPr>
          <p:cNvGrpSpPr/>
          <p:nvPr/>
        </p:nvGrpSpPr>
        <p:grpSpPr>
          <a:xfrm>
            <a:off x="959758" y="3911714"/>
            <a:ext cx="1019775" cy="812024"/>
            <a:chOff x="1138802" y="2268815"/>
            <a:chExt cx="1019775" cy="812024"/>
          </a:xfrm>
        </p:grpSpPr>
        <p:pic>
          <p:nvPicPr>
            <p:cNvPr id="35" name="Picture 34" descr="A group of sheep stand in a field&#10;&#10;Description automatically generated with low confidence">
              <a:extLst>
                <a:ext uri="{FF2B5EF4-FFF2-40B4-BE49-F238E27FC236}">
                  <a16:creationId xmlns:a16="http://schemas.microsoft.com/office/drawing/2014/main" id="{CE6062F7-6CA1-654A-B89B-C57EA17D7E06}"/>
                </a:ext>
              </a:extLst>
            </p:cNvPr>
            <p:cNvPicPr>
              <a:picLocks noChangeAspect="1"/>
            </p:cNvPicPr>
            <p:nvPr/>
          </p:nvPicPr>
          <p:blipFill>
            <a:blip r:embed="rId8"/>
            <a:stretch>
              <a:fillRect/>
            </a:stretch>
          </p:blipFill>
          <p:spPr>
            <a:xfrm>
              <a:off x="1244777" y="2268815"/>
              <a:ext cx="807827" cy="605870"/>
            </a:xfrm>
            <a:prstGeom prst="rect">
              <a:avLst/>
            </a:prstGeom>
          </p:spPr>
        </p:pic>
        <p:sp>
          <p:nvSpPr>
            <p:cNvPr id="36" name="TextBox 35">
              <a:extLst>
                <a:ext uri="{FF2B5EF4-FFF2-40B4-BE49-F238E27FC236}">
                  <a16:creationId xmlns:a16="http://schemas.microsoft.com/office/drawing/2014/main" id="{3AD9F8D3-5B5F-3441-B1CE-1CB649A99A58}"/>
                </a:ext>
              </a:extLst>
            </p:cNvPr>
            <p:cNvSpPr txBox="1"/>
            <p:nvPr/>
          </p:nvSpPr>
          <p:spPr>
            <a:xfrm>
              <a:off x="1138802" y="2834618"/>
              <a:ext cx="1019775" cy="246221"/>
            </a:xfrm>
            <a:prstGeom prst="rect">
              <a:avLst/>
            </a:prstGeom>
            <a:noFill/>
          </p:spPr>
          <p:txBody>
            <a:bodyPr wrap="square" rtlCol="0">
              <a:spAutoFit/>
            </a:bodyPr>
            <a:lstStyle/>
            <a:p>
              <a:pPr algn="ctr"/>
              <a:r>
                <a:rPr lang="en-US" sz="1000" dirty="0"/>
                <a:t>Input Image</a:t>
              </a:r>
            </a:p>
          </p:txBody>
        </p:sp>
      </p:grpSp>
      <p:grpSp>
        <p:nvGrpSpPr>
          <p:cNvPr id="37" name="Group 36">
            <a:extLst>
              <a:ext uri="{FF2B5EF4-FFF2-40B4-BE49-F238E27FC236}">
                <a16:creationId xmlns:a16="http://schemas.microsoft.com/office/drawing/2014/main" id="{B2A176E2-C15D-914A-8C53-8B2EABBF50E3}"/>
              </a:ext>
            </a:extLst>
          </p:cNvPr>
          <p:cNvGrpSpPr/>
          <p:nvPr/>
        </p:nvGrpSpPr>
        <p:grpSpPr>
          <a:xfrm>
            <a:off x="4170057" y="3911714"/>
            <a:ext cx="1019775" cy="842751"/>
            <a:chOff x="2140767" y="2661303"/>
            <a:chExt cx="1019775" cy="842751"/>
          </a:xfrm>
        </p:grpSpPr>
        <p:pic>
          <p:nvPicPr>
            <p:cNvPr id="38" name="Picture 37">
              <a:extLst>
                <a:ext uri="{FF2B5EF4-FFF2-40B4-BE49-F238E27FC236}">
                  <a16:creationId xmlns:a16="http://schemas.microsoft.com/office/drawing/2014/main" id="{018352A3-E5D8-5D4C-8D04-0CE210A87284}"/>
                </a:ext>
              </a:extLst>
            </p:cNvPr>
            <p:cNvPicPr>
              <a:picLocks noChangeAspect="1"/>
            </p:cNvPicPr>
            <p:nvPr/>
          </p:nvPicPr>
          <p:blipFill>
            <a:blip r:embed="rId9"/>
            <a:stretch>
              <a:fillRect/>
            </a:stretch>
          </p:blipFill>
          <p:spPr>
            <a:xfrm>
              <a:off x="2240143" y="2661303"/>
              <a:ext cx="763108" cy="603504"/>
            </a:xfrm>
            <a:prstGeom prst="rect">
              <a:avLst/>
            </a:prstGeom>
          </p:spPr>
        </p:pic>
        <p:sp>
          <p:nvSpPr>
            <p:cNvPr id="39" name="TextBox 38">
              <a:extLst>
                <a:ext uri="{FF2B5EF4-FFF2-40B4-BE49-F238E27FC236}">
                  <a16:creationId xmlns:a16="http://schemas.microsoft.com/office/drawing/2014/main" id="{D03CCC5B-1F22-0D42-9E74-B9919884F388}"/>
                </a:ext>
              </a:extLst>
            </p:cNvPr>
            <p:cNvSpPr txBox="1"/>
            <p:nvPr/>
          </p:nvSpPr>
          <p:spPr>
            <a:xfrm>
              <a:off x="2140767" y="3257833"/>
              <a:ext cx="1019775" cy="246221"/>
            </a:xfrm>
            <a:prstGeom prst="rect">
              <a:avLst/>
            </a:prstGeom>
            <a:noFill/>
          </p:spPr>
          <p:txBody>
            <a:bodyPr wrap="square" rtlCol="0">
              <a:spAutoFit/>
            </a:bodyPr>
            <a:lstStyle/>
            <a:p>
              <a:pPr algn="ctr"/>
              <a:r>
                <a:rPr lang="en-US" sz="1000" dirty="0"/>
                <a:t>BNet</a:t>
              </a:r>
            </a:p>
          </p:txBody>
        </p:sp>
      </p:grpSp>
      <p:grpSp>
        <p:nvGrpSpPr>
          <p:cNvPr id="40" name="Group 39">
            <a:extLst>
              <a:ext uri="{FF2B5EF4-FFF2-40B4-BE49-F238E27FC236}">
                <a16:creationId xmlns:a16="http://schemas.microsoft.com/office/drawing/2014/main" id="{99D4D0C3-E90B-F34E-BC0A-D07E5E864B0C}"/>
              </a:ext>
            </a:extLst>
          </p:cNvPr>
          <p:cNvGrpSpPr/>
          <p:nvPr/>
        </p:nvGrpSpPr>
        <p:grpSpPr>
          <a:xfrm>
            <a:off x="6513230" y="3911714"/>
            <a:ext cx="1019775" cy="812023"/>
            <a:chOff x="6276637" y="2756604"/>
            <a:chExt cx="1019775" cy="812023"/>
          </a:xfrm>
        </p:grpSpPr>
        <p:pic>
          <p:nvPicPr>
            <p:cNvPr id="41" name="Picture 40" descr="A picture containing text, tree, sunset&#10;&#10;Description automatically generated">
              <a:extLst>
                <a:ext uri="{FF2B5EF4-FFF2-40B4-BE49-F238E27FC236}">
                  <a16:creationId xmlns:a16="http://schemas.microsoft.com/office/drawing/2014/main" id="{28913E27-0660-304D-8926-EDC629A778D8}"/>
                </a:ext>
              </a:extLst>
            </p:cNvPr>
            <p:cNvPicPr>
              <a:picLocks noChangeAspect="1"/>
            </p:cNvPicPr>
            <p:nvPr/>
          </p:nvPicPr>
          <p:blipFill>
            <a:blip r:embed="rId10"/>
            <a:stretch>
              <a:fillRect/>
            </a:stretch>
          </p:blipFill>
          <p:spPr>
            <a:xfrm>
              <a:off x="6380020" y="2756604"/>
              <a:ext cx="813011" cy="603504"/>
            </a:xfrm>
            <a:prstGeom prst="rect">
              <a:avLst/>
            </a:prstGeom>
          </p:spPr>
        </p:pic>
        <p:sp>
          <p:nvSpPr>
            <p:cNvPr id="42" name="TextBox 41">
              <a:extLst>
                <a:ext uri="{FF2B5EF4-FFF2-40B4-BE49-F238E27FC236}">
                  <a16:creationId xmlns:a16="http://schemas.microsoft.com/office/drawing/2014/main" id="{6BDEFF0C-179E-5745-9E93-5498C1420320}"/>
                </a:ext>
              </a:extLst>
            </p:cNvPr>
            <p:cNvSpPr txBox="1"/>
            <p:nvPr/>
          </p:nvSpPr>
          <p:spPr>
            <a:xfrm>
              <a:off x="6276637" y="3322406"/>
              <a:ext cx="1019775" cy="246221"/>
            </a:xfrm>
            <a:prstGeom prst="rect">
              <a:avLst/>
            </a:prstGeom>
            <a:noFill/>
          </p:spPr>
          <p:txBody>
            <a:bodyPr wrap="square" rtlCol="0">
              <a:spAutoFit/>
            </a:bodyPr>
            <a:lstStyle/>
            <a:p>
              <a:pPr algn="ctr"/>
              <a:r>
                <a:rPr lang="en-US" sz="1000" dirty="0"/>
                <a:t>Segmentation</a:t>
              </a:r>
            </a:p>
          </p:txBody>
        </p:sp>
      </p:grpSp>
      <p:cxnSp>
        <p:nvCxnSpPr>
          <p:cNvPr id="43" name="Straight Arrow Connector 42">
            <a:extLst>
              <a:ext uri="{FF2B5EF4-FFF2-40B4-BE49-F238E27FC236}">
                <a16:creationId xmlns:a16="http://schemas.microsoft.com/office/drawing/2014/main" id="{0BA839DD-9404-3542-8763-7794A9C2C344}"/>
              </a:ext>
            </a:extLst>
          </p:cNvPr>
          <p:cNvCxnSpPr>
            <a:cxnSpLocks/>
            <a:stCxn id="35" idx="3"/>
            <a:endCxn id="29" idx="1"/>
          </p:cNvCxnSpPr>
          <p:nvPr/>
        </p:nvCxnSpPr>
        <p:spPr>
          <a:xfrm>
            <a:off x="1873560" y="4214649"/>
            <a:ext cx="240810" cy="1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7CEC5F-3902-2543-A4B9-C7C319C64963}"/>
              </a:ext>
            </a:extLst>
          </p:cNvPr>
          <p:cNvCxnSpPr>
            <a:cxnSpLocks/>
            <a:stCxn id="27" idx="3"/>
            <a:endCxn id="38" idx="1"/>
          </p:cNvCxnSpPr>
          <p:nvPr/>
        </p:nvCxnSpPr>
        <p:spPr>
          <a:xfrm>
            <a:off x="3945817" y="4213466"/>
            <a:ext cx="3236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9178E812-2677-ED4D-BEC4-85FD1C666580}"/>
              </a:ext>
            </a:extLst>
          </p:cNvPr>
          <p:cNvCxnSpPr>
            <a:cxnSpLocks/>
            <a:stCxn id="28" idx="0"/>
            <a:endCxn id="33" idx="3"/>
          </p:cNvCxnSpPr>
          <p:nvPr/>
        </p:nvCxnSpPr>
        <p:spPr>
          <a:xfrm rot="16200000" flipV="1">
            <a:off x="5159734" y="3246907"/>
            <a:ext cx="301313" cy="102837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642A26B1-DFE2-1548-99A2-869C91F579E1}"/>
              </a:ext>
            </a:extLst>
          </p:cNvPr>
          <p:cNvCxnSpPr>
            <a:cxnSpLocks/>
            <a:stCxn id="27" idx="0"/>
            <a:endCxn id="33" idx="1"/>
          </p:cNvCxnSpPr>
          <p:nvPr/>
        </p:nvCxnSpPr>
        <p:spPr>
          <a:xfrm rot="5400000" flipH="1" flipV="1">
            <a:off x="3875284" y="3281228"/>
            <a:ext cx="301277" cy="95969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F716168-12B9-D942-90D2-6767832CAE6C}"/>
              </a:ext>
            </a:extLst>
          </p:cNvPr>
          <p:cNvCxnSpPr>
            <a:cxnSpLocks/>
            <a:stCxn id="33" idx="2"/>
            <a:endCxn id="38" idx="0"/>
          </p:cNvCxnSpPr>
          <p:nvPr/>
        </p:nvCxnSpPr>
        <p:spPr>
          <a:xfrm>
            <a:off x="4650987" y="3764325"/>
            <a:ext cx="0" cy="147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8E012B41-335B-FE4C-AE99-11D9AA344ADE}"/>
              </a:ext>
            </a:extLst>
          </p:cNvPr>
          <p:cNvCxnSpPr>
            <a:cxnSpLocks/>
            <a:stCxn id="29" idx="2"/>
          </p:cNvCxnSpPr>
          <p:nvPr/>
        </p:nvCxnSpPr>
        <p:spPr>
          <a:xfrm rot="5400000" flipH="1" flipV="1">
            <a:off x="4318711" y="2412985"/>
            <a:ext cx="304118" cy="3905080"/>
          </a:xfrm>
          <a:prstGeom prst="bentConnector4">
            <a:avLst>
              <a:gd name="adj1" fmla="val -75168"/>
              <a:gd name="adj2" fmla="val 99873"/>
            </a:avLst>
          </a:prstGeom>
        </p:spPr>
        <p:style>
          <a:lnRef idx="1">
            <a:schemeClr val="accent1"/>
          </a:lnRef>
          <a:fillRef idx="0">
            <a:schemeClr val="accent1"/>
          </a:fillRef>
          <a:effectRef idx="0">
            <a:schemeClr val="accent1"/>
          </a:effectRef>
          <a:fontRef idx="minor">
            <a:schemeClr val="tx1"/>
          </a:fontRef>
        </p:style>
      </p:cxnSp>
      <p:sp>
        <p:nvSpPr>
          <p:cNvPr id="52" name="Text Placeholder 2">
            <a:extLst>
              <a:ext uri="{FF2B5EF4-FFF2-40B4-BE49-F238E27FC236}">
                <a16:creationId xmlns:a16="http://schemas.microsoft.com/office/drawing/2014/main" id="{E5174EC8-E1B8-2C48-8628-5F7B19C09922}"/>
              </a:ext>
            </a:extLst>
          </p:cNvPr>
          <p:cNvSpPr txBox="1">
            <a:spLocks/>
          </p:cNvSpPr>
          <p:nvPr/>
        </p:nvSpPr>
        <p:spPr>
          <a:xfrm>
            <a:off x="311700" y="2034598"/>
            <a:ext cx="8520600" cy="49891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1"/>
            <a:r>
              <a:rPr lang="en-US" dirty="0">
                <a:solidFill>
                  <a:srgbClr val="808080"/>
                </a:solidFill>
              </a:rPr>
              <a:t>Get pseudo boundary label from CAMs</a:t>
            </a:r>
          </a:p>
        </p:txBody>
      </p:sp>
      <p:sp>
        <p:nvSpPr>
          <p:cNvPr id="53" name="Text Placeholder 2">
            <a:extLst>
              <a:ext uri="{FF2B5EF4-FFF2-40B4-BE49-F238E27FC236}">
                <a16:creationId xmlns:a16="http://schemas.microsoft.com/office/drawing/2014/main" id="{A9CCA7BF-A493-EB40-98BF-96E880268D95}"/>
              </a:ext>
            </a:extLst>
          </p:cNvPr>
          <p:cNvSpPr txBox="1">
            <a:spLocks/>
          </p:cNvSpPr>
          <p:nvPr/>
        </p:nvSpPr>
        <p:spPr>
          <a:xfrm>
            <a:off x="311700" y="2309958"/>
            <a:ext cx="8520600" cy="44862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1"/>
            <a:r>
              <a:rPr lang="en-US" dirty="0"/>
              <a:t>Train </a:t>
            </a:r>
            <a:r>
              <a:rPr lang="en-US" b="1" dirty="0"/>
              <a:t>BENet</a:t>
            </a:r>
            <a:r>
              <a:rPr lang="en-US" dirty="0"/>
              <a:t> using pseudo boundary label</a:t>
            </a:r>
            <a:endParaRPr lang="en-US" i="1" dirty="0">
              <a:solidFill>
                <a:srgbClr val="808080"/>
              </a:solidFill>
              <a:latin typeface="Cambria Math" panose="02040503050406030204" pitchFamily="18" charset="0"/>
            </a:endParaRPr>
          </a:p>
        </p:txBody>
      </p:sp>
      <p:sp>
        <p:nvSpPr>
          <p:cNvPr id="56" name="Slide Number Placeholder 55">
            <a:extLst>
              <a:ext uri="{FF2B5EF4-FFF2-40B4-BE49-F238E27FC236}">
                <a16:creationId xmlns:a16="http://schemas.microsoft.com/office/drawing/2014/main" id="{7746AE3E-4957-3240-836E-35E170A022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cxnSp>
        <p:nvCxnSpPr>
          <p:cNvPr id="60" name="Straight Arrow Connector 59">
            <a:extLst>
              <a:ext uri="{FF2B5EF4-FFF2-40B4-BE49-F238E27FC236}">
                <a16:creationId xmlns:a16="http://schemas.microsoft.com/office/drawing/2014/main" id="{31269BAB-0923-4040-8CA6-6EFAA514BD78}"/>
              </a:ext>
            </a:extLst>
          </p:cNvPr>
          <p:cNvCxnSpPr>
            <a:cxnSpLocks/>
            <a:stCxn id="29" idx="0"/>
            <a:endCxn id="61" idx="2"/>
          </p:cNvCxnSpPr>
          <p:nvPr/>
        </p:nvCxnSpPr>
        <p:spPr>
          <a:xfrm flipH="1" flipV="1">
            <a:off x="2514936" y="3692341"/>
            <a:ext cx="3294" cy="221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433625DC-7AFA-6E4C-AA39-ACD9346DE096}"/>
                  </a:ext>
                </a:extLst>
              </p:cNvPr>
              <p:cNvSpPr txBox="1"/>
              <p:nvPr/>
            </p:nvSpPr>
            <p:spPr>
              <a:xfrm>
                <a:off x="1933928" y="3367316"/>
                <a:ext cx="1162016" cy="3250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𝑚𝑜𝑑𝑖𝑓𝑖𝑒𝑑</m:t>
                          </m:r>
                          <m:r>
                            <a:rPr lang="en-US" b="0" i="1" smtClean="0">
                              <a:latin typeface="Cambria Math" panose="02040503050406030204" pitchFamily="18" charset="0"/>
                            </a:rPr>
                            <m:t>_</m:t>
                          </m:r>
                          <m:r>
                            <a:rPr lang="en-US" b="0" i="1" smtClean="0">
                              <a:latin typeface="Cambria Math" panose="02040503050406030204" pitchFamily="18" charset="0"/>
                            </a:rPr>
                            <m:t>𝐶𝐴𝑀</m:t>
                          </m:r>
                        </m:sub>
                      </m:sSub>
                    </m:oMath>
                  </m:oMathPara>
                </a14:m>
                <a:endParaRPr lang="en-US" dirty="0"/>
              </a:p>
            </p:txBody>
          </p:sp>
        </mc:Choice>
        <mc:Fallback xmlns="">
          <p:sp>
            <p:nvSpPr>
              <p:cNvPr id="61" name="TextBox 60">
                <a:extLst>
                  <a:ext uri="{FF2B5EF4-FFF2-40B4-BE49-F238E27FC236}">
                    <a16:creationId xmlns:a16="http://schemas.microsoft.com/office/drawing/2014/main" id="{433625DC-7AFA-6E4C-AA39-ACD9346DE096}"/>
                  </a:ext>
                </a:extLst>
              </p:cNvPr>
              <p:cNvSpPr txBox="1">
                <a:spLocks noRot="1" noChangeAspect="1" noMove="1" noResize="1" noEditPoints="1" noAdjustHandles="1" noChangeArrowheads="1" noChangeShapeType="1" noTextEdit="1"/>
              </p:cNvSpPr>
              <p:nvPr/>
            </p:nvSpPr>
            <p:spPr>
              <a:xfrm>
                <a:off x="1933928" y="3367316"/>
                <a:ext cx="1162016" cy="325025"/>
              </a:xfrm>
              <a:prstGeom prst="rect">
                <a:avLst/>
              </a:prstGeom>
              <a:blipFill>
                <a:blip r:embed="rId11"/>
                <a:stretch>
                  <a:fillRect b="-3704"/>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7D5CD530-2B6C-9A4B-A517-A339F0583AB2}"/>
              </a:ext>
            </a:extLst>
          </p:cNvPr>
          <p:cNvSpPr/>
          <p:nvPr/>
        </p:nvSpPr>
        <p:spPr>
          <a:xfrm>
            <a:off x="3222029" y="2872553"/>
            <a:ext cx="1810512" cy="322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3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par>
                                <p:cTn id="24" presetID="10"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par>
                                <p:cTn id="33" presetID="10"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par>
                                <p:cTn id="50" presetID="10"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par>
                                <p:cTn id="53" presetID="10"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par>
                                <p:cTn id="56" presetID="10"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par>
                                <p:cTn id="67" presetID="10" presetClass="entr" presetSubtype="0"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500"/>
                                        <p:tgtEl>
                                          <p:spTgt spid="47"/>
                                        </p:tgtEl>
                                      </p:cBhvr>
                                    </p:animEffect>
                                  </p:childTnLst>
                                </p:cTn>
                              </p:par>
                              <p:par>
                                <p:cTn id="70" presetID="10" presetClass="entr" presetSubtype="0"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500"/>
                                        <p:tgtEl>
                                          <p:spTgt spid="48"/>
                                        </p:tgtEl>
                                      </p:cBhvr>
                                    </p:animEffect>
                                  </p:childTnLst>
                                </p:cTn>
                              </p:par>
                              <p:par>
                                <p:cTn id="81" presetID="10"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par>
                                <p:cTn id="84" presetID="10"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500"/>
                                        <p:tgtEl>
                                          <p:spTgt spid="4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fade">
                                      <p:cBhvr>
                                        <p:cTn id="91" dur="500"/>
                                        <p:tgtEl>
                                          <p:spTgt spid="55"/>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3" grpId="0"/>
      <p:bldP spid="52" grpId="0"/>
      <p:bldP spid="53" grpId="0"/>
      <p:bldP spid="61" grpId="0"/>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Outline</a:t>
            </a:r>
            <a:endParaRPr dirty="0"/>
          </a:p>
        </p:txBody>
      </p:sp>
      <p:sp>
        <p:nvSpPr>
          <p:cNvPr id="61" name="Google Shape;61;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Semantic Segmentation</a:t>
            </a:r>
            <a:endParaRPr dirty="0"/>
          </a:p>
          <a:p>
            <a:pPr marL="457200" lvl="0" indent="-342900" algn="l" rtl="0">
              <a:spcBef>
                <a:spcPts val="0"/>
              </a:spcBef>
              <a:spcAft>
                <a:spcPts val="0"/>
              </a:spcAft>
              <a:buSzPts val="1800"/>
              <a:buChar char="●"/>
            </a:pPr>
            <a:r>
              <a:rPr lang="en" dirty="0"/>
              <a:t>Weakly Supervised Semantic Segmentation</a:t>
            </a:r>
            <a:endParaRPr dirty="0"/>
          </a:p>
          <a:p>
            <a:pPr marL="457200" lvl="0" indent="-342900" algn="l" rtl="0">
              <a:spcBef>
                <a:spcPts val="0"/>
              </a:spcBef>
              <a:spcAft>
                <a:spcPts val="0"/>
              </a:spcAft>
              <a:buSzPts val="1800"/>
              <a:buChar char="●"/>
            </a:pPr>
            <a:r>
              <a:rPr lang="en" dirty="0"/>
              <a:t>Volumetric Supervision</a:t>
            </a:r>
          </a:p>
          <a:p>
            <a:pPr lvl="1" indent="-342900">
              <a:buSzPts val="1800"/>
              <a:buChar char="●"/>
            </a:pPr>
            <a:r>
              <a:rPr lang="en" dirty="0"/>
              <a:t>Volumetric Annotation</a:t>
            </a:r>
          </a:p>
          <a:p>
            <a:pPr lvl="1" indent="-342900">
              <a:buSzPts val="1800"/>
              <a:buChar char="●"/>
            </a:pPr>
            <a:r>
              <a:rPr lang="en" dirty="0"/>
              <a:t>Volumetric Loss Functions</a:t>
            </a:r>
            <a:endParaRPr dirty="0"/>
          </a:p>
          <a:p>
            <a:r>
              <a:rPr lang="en-US" dirty="0"/>
              <a:t>Converting Image Level Weak Supervision to Volumetric Supervision</a:t>
            </a:r>
          </a:p>
          <a:p>
            <a:pPr marL="457200" lvl="0" indent="-342900" algn="l" rtl="0">
              <a:spcBef>
                <a:spcPts val="0"/>
              </a:spcBef>
              <a:spcAft>
                <a:spcPts val="0"/>
              </a:spcAft>
              <a:buSzPts val="1800"/>
              <a:buChar char="●"/>
            </a:pPr>
            <a:r>
              <a:rPr lang="en" dirty="0"/>
              <a:t>Experiments</a:t>
            </a:r>
            <a:endParaRPr dirty="0"/>
          </a:p>
          <a:p>
            <a:pPr marL="457200" lvl="0" indent="-342900" algn="l" rtl="0">
              <a:spcBef>
                <a:spcPts val="0"/>
              </a:spcBef>
              <a:spcAft>
                <a:spcPts val="0"/>
              </a:spcAft>
              <a:buSzPts val="1800"/>
              <a:buChar char="●"/>
            </a:pPr>
            <a:r>
              <a:rPr lang="en" dirty="0"/>
              <a:t>Results</a:t>
            </a:r>
            <a:endParaRPr dirty="0"/>
          </a:p>
          <a:p>
            <a:pPr marL="457200" lvl="0" indent="-342900" algn="l" rtl="0">
              <a:spcBef>
                <a:spcPts val="0"/>
              </a:spcBef>
              <a:spcAft>
                <a:spcPts val="0"/>
              </a:spcAft>
              <a:buSzPts val="1800"/>
              <a:buChar char="●"/>
            </a:pPr>
            <a:r>
              <a:rPr lang="en" dirty="0"/>
              <a:t>Conclusion</a:t>
            </a:r>
            <a:endParaRPr dirty="0"/>
          </a:p>
        </p:txBody>
      </p:sp>
      <p:sp>
        <p:nvSpPr>
          <p:cNvPr id="2" name="Slide Number Placeholder 1">
            <a:extLst>
              <a:ext uri="{FF2B5EF4-FFF2-40B4-BE49-F238E27FC236}">
                <a16:creationId xmlns:a16="http://schemas.microsoft.com/office/drawing/2014/main" id="{85FA7B9D-F3F7-1E43-AC42-765F7B5F66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animEffect transition="in" filter="fade">
                                      <p:cBhvr>
                                        <p:cTn id="7" dur="500"/>
                                        <p:tgtEl>
                                          <p:spTgt spid="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xEl>
                                              <p:pRg st="1" end="1"/>
                                            </p:txEl>
                                          </p:spTgt>
                                        </p:tgtEl>
                                        <p:attrNameLst>
                                          <p:attrName>style.visibility</p:attrName>
                                        </p:attrNameLst>
                                      </p:cBhvr>
                                      <p:to>
                                        <p:strVal val="visible"/>
                                      </p:to>
                                    </p:set>
                                    <p:animEffect transition="in" filter="fade">
                                      <p:cBhvr>
                                        <p:cTn id="12" dur="500"/>
                                        <p:tgtEl>
                                          <p:spTgt spid="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
                                            <p:txEl>
                                              <p:pRg st="2" end="2"/>
                                            </p:txEl>
                                          </p:spTgt>
                                        </p:tgtEl>
                                        <p:attrNameLst>
                                          <p:attrName>style.visibility</p:attrName>
                                        </p:attrNameLst>
                                      </p:cBhvr>
                                      <p:to>
                                        <p:strVal val="visible"/>
                                      </p:to>
                                    </p:set>
                                    <p:animEffect transition="in" filter="fade">
                                      <p:cBhvr>
                                        <p:cTn id="17" dur="500"/>
                                        <p:tgtEl>
                                          <p:spTgt spid="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
                                            <p:txEl>
                                              <p:pRg st="3" end="3"/>
                                            </p:txEl>
                                          </p:spTgt>
                                        </p:tgtEl>
                                        <p:attrNameLst>
                                          <p:attrName>style.visibility</p:attrName>
                                        </p:attrNameLst>
                                      </p:cBhvr>
                                      <p:to>
                                        <p:strVal val="visible"/>
                                      </p:to>
                                    </p:set>
                                    <p:animEffect transition="in" filter="fade">
                                      <p:cBhvr>
                                        <p:cTn id="22" dur="500"/>
                                        <p:tgtEl>
                                          <p:spTgt spid="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
                                            <p:txEl>
                                              <p:pRg st="4" end="4"/>
                                            </p:txEl>
                                          </p:spTgt>
                                        </p:tgtEl>
                                        <p:attrNameLst>
                                          <p:attrName>style.visibility</p:attrName>
                                        </p:attrNameLst>
                                      </p:cBhvr>
                                      <p:to>
                                        <p:strVal val="visible"/>
                                      </p:to>
                                    </p:set>
                                    <p:animEffect transition="in" filter="fade">
                                      <p:cBhvr>
                                        <p:cTn id="27" dur="500"/>
                                        <p:tgtEl>
                                          <p:spTgt spid="6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xEl>
                                              <p:pRg st="5" end="5"/>
                                            </p:txEl>
                                          </p:spTgt>
                                        </p:tgtEl>
                                        <p:attrNameLst>
                                          <p:attrName>style.visibility</p:attrName>
                                        </p:attrNameLst>
                                      </p:cBhvr>
                                      <p:to>
                                        <p:strVal val="visible"/>
                                      </p:to>
                                    </p:set>
                                    <p:animEffect transition="in" filter="fade">
                                      <p:cBhvr>
                                        <p:cTn id="32" dur="500"/>
                                        <p:tgtEl>
                                          <p:spTgt spid="6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
                                            <p:txEl>
                                              <p:pRg st="6" end="6"/>
                                            </p:txEl>
                                          </p:spTgt>
                                        </p:tgtEl>
                                        <p:attrNameLst>
                                          <p:attrName>style.visibility</p:attrName>
                                        </p:attrNameLst>
                                      </p:cBhvr>
                                      <p:to>
                                        <p:strVal val="visible"/>
                                      </p:to>
                                    </p:set>
                                    <p:animEffect transition="in" filter="fade">
                                      <p:cBhvr>
                                        <p:cTn id="37" dur="500"/>
                                        <p:tgtEl>
                                          <p:spTgt spid="6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
                                            <p:txEl>
                                              <p:pRg st="7" end="7"/>
                                            </p:txEl>
                                          </p:spTgt>
                                        </p:tgtEl>
                                        <p:attrNameLst>
                                          <p:attrName>style.visibility</p:attrName>
                                        </p:attrNameLst>
                                      </p:cBhvr>
                                      <p:to>
                                        <p:strVal val="visible"/>
                                      </p:to>
                                    </p:set>
                                    <p:animEffect transition="in" filter="fade">
                                      <p:cBhvr>
                                        <p:cTn id="42" dur="500"/>
                                        <p:tgtEl>
                                          <p:spTgt spid="6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
                                            <p:txEl>
                                              <p:pRg st="8" end="8"/>
                                            </p:txEl>
                                          </p:spTgt>
                                        </p:tgtEl>
                                        <p:attrNameLst>
                                          <p:attrName>style.visibility</p:attrName>
                                        </p:attrNameLst>
                                      </p:cBhvr>
                                      <p:to>
                                        <p:strVal val="visible"/>
                                      </p:to>
                                    </p:set>
                                    <p:animEffect transition="in" filter="fade">
                                      <p:cBhvr>
                                        <p:cTn id="47" dur="500"/>
                                        <p:tgtEl>
                                          <p:spTgt spid="6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FDD9-8FDB-F443-A8DA-E31A125E3FB1}"/>
              </a:ext>
            </a:extLst>
          </p:cNvPr>
          <p:cNvSpPr>
            <a:spLocks noGrp="1"/>
          </p:cNvSpPr>
          <p:nvPr>
            <p:ph type="title"/>
          </p:nvPr>
        </p:nvSpPr>
        <p:spPr/>
        <p:txBody>
          <a:bodyPr>
            <a:normAutofit fontScale="90000"/>
          </a:bodyPr>
          <a:lstStyle/>
          <a:p>
            <a:r>
              <a:rPr lang="en-US" dirty="0"/>
              <a:t>Pascal VOC 2012 Dataset</a:t>
            </a:r>
          </a:p>
        </p:txBody>
      </p:sp>
      <p:sp>
        <p:nvSpPr>
          <p:cNvPr id="3" name="Text Placeholder 2">
            <a:extLst>
              <a:ext uri="{FF2B5EF4-FFF2-40B4-BE49-F238E27FC236}">
                <a16:creationId xmlns:a16="http://schemas.microsoft.com/office/drawing/2014/main" id="{0EC98A37-8CDE-4042-A052-85915470225A}"/>
              </a:ext>
            </a:extLst>
          </p:cNvPr>
          <p:cNvSpPr>
            <a:spLocks noGrp="1"/>
          </p:cNvSpPr>
          <p:nvPr>
            <p:ph type="body" idx="1"/>
          </p:nvPr>
        </p:nvSpPr>
        <p:spPr>
          <a:xfrm>
            <a:off x="311700" y="1152475"/>
            <a:ext cx="8241750" cy="3416400"/>
          </a:xfrm>
        </p:spPr>
        <p:txBody>
          <a:bodyPr>
            <a:normAutofit/>
          </a:bodyPr>
          <a:lstStyle/>
          <a:p>
            <a:r>
              <a:rPr lang="en-US" dirty="0"/>
              <a:t>Common benchmark for Semantic Segmentation [Everingham ‘10]</a:t>
            </a:r>
          </a:p>
          <a:p>
            <a:r>
              <a:rPr lang="en-US" dirty="0"/>
              <a:t>21 classes:</a:t>
            </a:r>
          </a:p>
          <a:p>
            <a:pPr lvl="1"/>
            <a:r>
              <a:rPr lang="en-US" dirty="0"/>
              <a:t>Background</a:t>
            </a:r>
          </a:p>
          <a:p>
            <a:pPr lvl="1"/>
            <a:r>
              <a:rPr lang="en-US" dirty="0"/>
              <a:t>Person</a:t>
            </a:r>
          </a:p>
          <a:p>
            <a:pPr lvl="1"/>
            <a:r>
              <a:rPr lang="en-US" dirty="0"/>
              <a:t>Animal: bird, cat, cow, dog, horse, sheep</a:t>
            </a:r>
          </a:p>
          <a:p>
            <a:pPr lvl="1"/>
            <a:r>
              <a:rPr lang="en-US" dirty="0"/>
              <a:t>Vehicle: aero plane, bicycle, boat, bus, car, motorbike, train</a:t>
            </a:r>
          </a:p>
          <a:p>
            <a:pPr lvl="1"/>
            <a:r>
              <a:rPr lang="en-US" dirty="0"/>
              <a:t>Indoor: bottle, chair, dining table, potted plant, sofa, tv/monitor </a:t>
            </a:r>
          </a:p>
          <a:p>
            <a:r>
              <a:rPr lang="en-US" dirty="0"/>
              <a:t>10582 training, 1449 validation</a:t>
            </a:r>
          </a:p>
          <a:p>
            <a:r>
              <a:rPr lang="en-US" dirty="0"/>
              <a:t>We create simulated volumetric annotations from </a:t>
            </a:r>
            <a:br>
              <a:rPr lang="en-US" dirty="0"/>
            </a:br>
            <a:r>
              <a:rPr lang="en-US" dirty="0"/>
              <a:t>pixel precise ground truth</a:t>
            </a:r>
          </a:p>
          <a:p>
            <a:r>
              <a:rPr lang="en-US" dirty="0"/>
              <a:t>To evaluate we use standard </a:t>
            </a:r>
            <a:r>
              <a:rPr lang="en-US" dirty="0" err="1"/>
              <a:t>mIoU</a:t>
            </a:r>
            <a:r>
              <a:rPr lang="en-US" dirty="0"/>
              <a:t> metric</a:t>
            </a:r>
          </a:p>
          <a:p>
            <a:endParaRPr lang="en-US" dirty="0"/>
          </a:p>
          <a:p>
            <a:endParaRPr lang="en-US" dirty="0"/>
          </a:p>
          <a:p>
            <a:endParaRPr lang="en-US" dirty="0"/>
          </a:p>
          <a:p>
            <a:endParaRPr lang="en-US" dirty="0"/>
          </a:p>
          <a:p>
            <a:pPr lvl="1"/>
            <a:endParaRPr lang="en-US" dirty="0"/>
          </a:p>
        </p:txBody>
      </p:sp>
      <p:pic>
        <p:nvPicPr>
          <p:cNvPr id="5" name="Picture 4" descr="Icon&#10;&#10;Description automatically generated">
            <a:extLst>
              <a:ext uri="{FF2B5EF4-FFF2-40B4-BE49-F238E27FC236}">
                <a16:creationId xmlns:a16="http://schemas.microsoft.com/office/drawing/2014/main" id="{C73B5D37-5328-0A4E-A083-80B54AD67B6E}"/>
              </a:ext>
            </a:extLst>
          </p:cNvPr>
          <p:cNvPicPr>
            <a:picLocks noChangeAspect="1"/>
          </p:cNvPicPr>
          <p:nvPr/>
        </p:nvPicPr>
        <p:blipFill>
          <a:blip r:embed="rId3"/>
          <a:stretch>
            <a:fillRect/>
          </a:stretch>
        </p:blipFill>
        <p:spPr>
          <a:xfrm>
            <a:off x="6647982" y="1704696"/>
            <a:ext cx="2115628" cy="1607878"/>
          </a:xfrm>
          <a:prstGeom prst="rect">
            <a:avLst/>
          </a:prstGeom>
        </p:spPr>
      </p:pic>
      <p:sp>
        <p:nvSpPr>
          <p:cNvPr id="4" name="TextBox 3">
            <a:extLst>
              <a:ext uri="{FF2B5EF4-FFF2-40B4-BE49-F238E27FC236}">
                <a16:creationId xmlns:a16="http://schemas.microsoft.com/office/drawing/2014/main" id="{4FF7084C-2ABD-864B-A61D-15AA3CE8689F}"/>
              </a:ext>
            </a:extLst>
          </p:cNvPr>
          <p:cNvSpPr txBox="1"/>
          <p:nvPr/>
        </p:nvSpPr>
        <p:spPr>
          <a:xfrm>
            <a:off x="6905550" y="3979468"/>
            <a:ext cx="1609344" cy="738664"/>
          </a:xfrm>
          <a:prstGeom prst="rect">
            <a:avLst/>
          </a:prstGeom>
          <a:noFill/>
          <a:ln>
            <a:solidFill>
              <a:schemeClr val="tx1"/>
            </a:solidFill>
          </a:ln>
        </p:spPr>
        <p:txBody>
          <a:bodyPr wrap="square" rtlCol="0">
            <a:spAutoFit/>
          </a:bodyPr>
          <a:lstStyle/>
          <a:p>
            <a:r>
              <a:rPr lang="en-US" dirty="0">
                <a:solidFill>
                  <a:schemeClr val="tx1"/>
                </a:solidFill>
              </a:rPr>
              <a:t>Bg</a:t>
            </a:r>
            <a:r>
              <a:rPr lang="en-US" dirty="0"/>
              <a:t>: 0.6234</a:t>
            </a:r>
          </a:p>
          <a:p>
            <a:r>
              <a:rPr lang="en-US" dirty="0">
                <a:solidFill>
                  <a:srgbClr val="C1807E"/>
                </a:solidFill>
              </a:rPr>
              <a:t>Person</a:t>
            </a:r>
            <a:r>
              <a:rPr lang="en-US" dirty="0"/>
              <a:t>: 0.1463</a:t>
            </a:r>
          </a:p>
          <a:p>
            <a:r>
              <a:rPr lang="en-US" dirty="0">
                <a:solidFill>
                  <a:srgbClr val="3F8180"/>
                </a:solidFill>
              </a:rPr>
              <a:t>Motorbike</a:t>
            </a:r>
            <a:r>
              <a:rPr lang="en-US" dirty="0"/>
              <a:t>: 0.2303</a:t>
            </a:r>
          </a:p>
        </p:txBody>
      </p:sp>
      <p:cxnSp>
        <p:nvCxnSpPr>
          <p:cNvPr id="7" name="Straight Arrow Connector 6">
            <a:extLst>
              <a:ext uri="{FF2B5EF4-FFF2-40B4-BE49-F238E27FC236}">
                <a16:creationId xmlns:a16="http://schemas.microsoft.com/office/drawing/2014/main" id="{59166F60-1FA0-EF45-A7AB-FBAEC6131EF7}"/>
              </a:ext>
            </a:extLst>
          </p:cNvPr>
          <p:cNvCxnSpPr>
            <a:cxnSpLocks/>
            <a:stCxn id="5" idx="2"/>
            <a:endCxn id="4" idx="0"/>
          </p:cNvCxnSpPr>
          <p:nvPr/>
        </p:nvCxnSpPr>
        <p:spPr>
          <a:xfrm>
            <a:off x="7705796" y="3312574"/>
            <a:ext cx="4426" cy="666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ADEFD1D-E54E-294A-A6D1-C717A370518B}"/>
              </a:ext>
            </a:extLst>
          </p:cNvPr>
          <p:cNvCxnSpPr>
            <a:cxnSpLocks/>
            <a:stCxn id="4" idx="1"/>
          </p:cNvCxnSpPr>
          <p:nvPr/>
        </p:nvCxnSpPr>
        <p:spPr>
          <a:xfrm flipH="1">
            <a:off x="6582461" y="4348800"/>
            <a:ext cx="323089" cy="1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8D49988-41B8-0141-9118-AD0EC68A697D}"/>
              </a:ext>
            </a:extLst>
          </p:cNvPr>
          <p:cNvSpPr txBox="1"/>
          <p:nvPr/>
        </p:nvSpPr>
        <p:spPr>
          <a:xfrm>
            <a:off x="5666896" y="3980139"/>
            <a:ext cx="883918" cy="738664"/>
          </a:xfrm>
          <a:prstGeom prst="rect">
            <a:avLst/>
          </a:prstGeom>
          <a:noFill/>
          <a:ln>
            <a:solidFill>
              <a:schemeClr val="tx1"/>
            </a:solidFill>
          </a:ln>
        </p:spPr>
        <p:txBody>
          <a:bodyPr wrap="square" rtlCol="0">
            <a:spAutoFit/>
          </a:bodyPr>
          <a:lstStyle/>
          <a:p>
            <a:r>
              <a:rPr lang="en-US" dirty="0">
                <a:solidFill>
                  <a:schemeClr val="tx1"/>
                </a:solidFill>
              </a:rPr>
              <a:t>Bucket 7</a:t>
            </a:r>
            <a:endParaRPr lang="en-US" dirty="0"/>
          </a:p>
          <a:p>
            <a:r>
              <a:rPr lang="en-US" dirty="0">
                <a:solidFill>
                  <a:srgbClr val="C1807E"/>
                </a:solidFill>
              </a:rPr>
              <a:t>Bucket 2</a:t>
            </a:r>
            <a:endParaRPr lang="en-US" dirty="0"/>
          </a:p>
          <a:p>
            <a:r>
              <a:rPr lang="en-US" dirty="0">
                <a:solidFill>
                  <a:srgbClr val="3F8180"/>
                </a:solidFill>
              </a:rPr>
              <a:t>Bucket 3</a:t>
            </a:r>
            <a:endParaRPr lang="en-US" dirty="0"/>
          </a:p>
        </p:txBody>
      </p:sp>
      <p:sp>
        <p:nvSpPr>
          <p:cNvPr id="6" name="Slide Number Placeholder 5">
            <a:extLst>
              <a:ext uri="{FF2B5EF4-FFF2-40B4-BE49-F238E27FC236}">
                <a16:creationId xmlns:a16="http://schemas.microsoft.com/office/drawing/2014/main" id="{1D7C654B-CE07-864F-B42D-A9DA320E3D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356565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79240-07B9-4843-B751-C4C0D44D83B2}"/>
              </a:ext>
            </a:extLst>
          </p:cNvPr>
          <p:cNvSpPr>
            <a:spLocks noGrp="1"/>
          </p:cNvSpPr>
          <p:nvPr>
            <p:ph type="title"/>
          </p:nvPr>
        </p:nvSpPr>
        <p:spPr/>
        <p:txBody>
          <a:bodyPr>
            <a:normAutofit fontScale="90000"/>
          </a:bodyPr>
          <a:lstStyle/>
          <a:p>
            <a:r>
              <a:rPr lang="en-US" dirty="0"/>
              <a:t>Joint Saliency and Semantic Segmentation</a:t>
            </a:r>
          </a:p>
        </p:txBody>
      </p:sp>
      <p:sp>
        <p:nvSpPr>
          <p:cNvPr id="3" name="Text Placeholder 2">
            <a:extLst>
              <a:ext uri="{FF2B5EF4-FFF2-40B4-BE49-F238E27FC236}">
                <a16:creationId xmlns:a16="http://schemas.microsoft.com/office/drawing/2014/main" id="{219DB546-3E08-4D4C-ACD6-8A7D21746082}"/>
              </a:ext>
            </a:extLst>
          </p:cNvPr>
          <p:cNvSpPr>
            <a:spLocks noGrp="1"/>
          </p:cNvSpPr>
          <p:nvPr>
            <p:ph type="body" idx="1"/>
          </p:nvPr>
        </p:nvSpPr>
        <p:spPr>
          <a:xfrm>
            <a:off x="311699" y="1152475"/>
            <a:ext cx="3461008" cy="3416400"/>
          </a:xfrm>
        </p:spPr>
        <p:txBody>
          <a:bodyPr/>
          <a:lstStyle/>
          <a:p>
            <a:r>
              <a:rPr lang="en-US" dirty="0"/>
              <a:t>Original</a:t>
            </a:r>
          </a:p>
          <a:p>
            <a:pPr lvl="1"/>
            <a:r>
              <a:rPr lang="en-US" dirty="0"/>
              <a:t>0.5420 </a:t>
            </a:r>
          </a:p>
          <a:p>
            <a:pPr marL="114300" indent="0">
              <a:buNone/>
            </a:pPr>
            <a:endParaRPr lang="en-US" dirty="0"/>
          </a:p>
          <a:p>
            <a:r>
              <a:rPr lang="en-US" dirty="0"/>
              <a:t>Quadratic Volumetric Loss</a:t>
            </a:r>
          </a:p>
          <a:p>
            <a:pPr lvl="1"/>
            <a:r>
              <a:rPr lang="en-US" b="1" dirty="0"/>
              <a:t>0.6098</a:t>
            </a:r>
            <a:r>
              <a:rPr lang="en-US" dirty="0"/>
              <a:t> </a:t>
            </a:r>
          </a:p>
          <a:p>
            <a:pPr marL="114300" indent="0">
              <a:buNone/>
            </a:pPr>
            <a:endParaRPr lang="en-US" dirty="0"/>
          </a:p>
          <a:p>
            <a:r>
              <a:rPr lang="en-US" dirty="0"/>
              <a:t>Outside Quadratic Volumetric Loss </a:t>
            </a:r>
          </a:p>
          <a:p>
            <a:pPr lvl="1"/>
            <a:r>
              <a:rPr lang="en-US" dirty="0"/>
              <a:t>0.5979 </a:t>
            </a:r>
          </a:p>
          <a:p>
            <a:pPr marL="596900" lvl="1" indent="0">
              <a:buNone/>
            </a:pPr>
            <a:br>
              <a:rPr lang="en-US" dirty="0"/>
            </a:br>
            <a:endParaRPr lang="en-US" dirty="0"/>
          </a:p>
          <a:p>
            <a:endParaRPr lang="en-US" dirty="0"/>
          </a:p>
        </p:txBody>
      </p:sp>
      <p:pic>
        <p:nvPicPr>
          <p:cNvPr id="2050" name="Picture 2" descr="page94image7098640">
            <a:extLst>
              <a:ext uri="{FF2B5EF4-FFF2-40B4-BE49-F238E27FC236}">
                <a16:creationId xmlns:a16="http://schemas.microsoft.com/office/drawing/2014/main" id="{47643A95-CAC5-6341-897F-CF05A61D8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707" y="893055"/>
            <a:ext cx="5059593" cy="393523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ACD76B4-2B1A-0543-AC0C-7873D4F177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87328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79240-07B9-4843-B751-C4C0D44D83B2}"/>
              </a:ext>
            </a:extLst>
          </p:cNvPr>
          <p:cNvSpPr>
            <a:spLocks noGrp="1"/>
          </p:cNvSpPr>
          <p:nvPr>
            <p:ph type="title"/>
          </p:nvPr>
        </p:nvSpPr>
        <p:spPr/>
        <p:txBody>
          <a:bodyPr>
            <a:normAutofit fontScale="90000"/>
          </a:bodyPr>
          <a:lstStyle/>
          <a:p>
            <a:r>
              <a:rPr lang="en-US" dirty="0"/>
              <a:t>Single Stage Semantic Segmentation </a:t>
            </a:r>
          </a:p>
        </p:txBody>
      </p:sp>
      <p:sp>
        <p:nvSpPr>
          <p:cNvPr id="3" name="Text Placeholder 2">
            <a:extLst>
              <a:ext uri="{FF2B5EF4-FFF2-40B4-BE49-F238E27FC236}">
                <a16:creationId xmlns:a16="http://schemas.microsoft.com/office/drawing/2014/main" id="{219DB546-3E08-4D4C-ACD6-8A7D21746082}"/>
              </a:ext>
            </a:extLst>
          </p:cNvPr>
          <p:cNvSpPr>
            <a:spLocks noGrp="1"/>
          </p:cNvSpPr>
          <p:nvPr>
            <p:ph type="body" idx="1"/>
          </p:nvPr>
        </p:nvSpPr>
        <p:spPr>
          <a:xfrm>
            <a:off x="311699" y="1152475"/>
            <a:ext cx="3461008" cy="3416400"/>
          </a:xfrm>
        </p:spPr>
        <p:txBody>
          <a:bodyPr>
            <a:normAutofit/>
          </a:bodyPr>
          <a:lstStyle/>
          <a:p>
            <a:r>
              <a:rPr lang="en-US" dirty="0"/>
              <a:t>Original</a:t>
            </a:r>
          </a:p>
          <a:p>
            <a:pPr lvl="1"/>
            <a:r>
              <a:rPr lang="en-US" dirty="0"/>
              <a:t>0.5818  </a:t>
            </a:r>
          </a:p>
          <a:p>
            <a:pPr marL="114300" indent="0">
              <a:buNone/>
            </a:pPr>
            <a:endParaRPr lang="en-US" dirty="0"/>
          </a:p>
          <a:p>
            <a:r>
              <a:rPr lang="en-US" dirty="0"/>
              <a:t>Quadratic Volumetric Loss</a:t>
            </a:r>
          </a:p>
          <a:p>
            <a:pPr lvl="1"/>
            <a:r>
              <a:rPr lang="en-US" b="1" dirty="0"/>
              <a:t>0.6114</a:t>
            </a:r>
            <a:r>
              <a:rPr lang="en-US" dirty="0"/>
              <a:t> </a:t>
            </a:r>
          </a:p>
          <a:p>
            <a:pPr marL="114300" indent="0">
              <a:buNone/>
            </a:pPr>
            <a:endParaRPr lang="en-US" dirty="0"/>
          </a:p>
          <a:p>
            <a:r>
              <a:rPr lang="en-US" dirty="0"/>
              <a:t>Outside Quadratic Volumetric Loss </a:t>
            </a:r>
          </a:p>
          <a:p>
            <a:pPr lvl="1"/>
            <a:r>
              <a:rPr lang="en-US" dirty="0"/>
              <a:t>0.6008  </a:t>
            </a:r>
          </a:p>
          <a:p>
            <a:pPr marL="596900" lvl="1" indent="0">
              <a:buNone/>
            </a:pPr>
            <a:br>
              <a:rPr lang="en-US" dirty="0"/>
            </a:br>
            <a:endParaRPr lang="en-US" dirty="0"/>
          </a:p>
          <a:p>
            <a:endParaRPr lang="en-US" dirty="0"/>
          </a:p>
        </p:txBody>
      </p:sp>
      <p:pic>
        <p:nvPicPr>
          <p:cNvPr id="3073" name="Picture 1" descr="page97image7166880">
            <a:extLst>
              <a:ext uri="{FF2B5EF4-FFF2-40B4-BE49-F238E27FC236}">
                <a16:creationId xmlns:a16="http://schemas.microsoft.com/office/drawing/2014/main" id="{A507765E-83F8-C046-A13C-2A4AA861C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707" y="1017725"/>
            <a:ext cx="5231163" cy="393192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B7ABA9F-A01C-864A-AFA7-4AED101488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314981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79240-07B9-4843-B751-C4C0D44D83B2}"/>
              </a:ext>
            </a:extLst>
          </p:cNvPr>
          <p:cNvSpPr>
            <a:spLocks noGrp="1"/>
          </p:cNvSpPr>
          <p:nvPr>
            <p:ph type="title"/>
          </p:nvPr>
        </p:nvSpPr>
        <p:spPr/>
        <p:txBody>
          <a:bodyPr>
            <a:normAutofit fontScale="90000"/>
          </a:bodyPr>
          <a:lstStyle/>
          <a:p>
            <a:r>
              <a:rPr lang="en-US" dirty="0"/>
              <a:t>Semantic Segmentation via Sub-category</a:t>
            </a:r>
          </a:p>
        </p:txBody>
      </p:sp>
      <p:sp>
        <p:nvSpPr>
          <p:cNvPr id="3" name="Text Placeholder 2">
            <a:extLst>
              <a:ext uri="{FF2B5EF4-FFF2-40B4-BE49-F238E27FC236}">
                <a16:creationId xmlns:a16="http://schemas.microsoft.com/office/drawing/2014/main" id="{219DB546-3E08-4D4C-ACD6-8A7D21746082}"/>
              </a:ext>
            </a:extLst>
          </p:cNvPr>
          <p:cNvSpPr>
            <a:spLocks noGrp="1"/>
          </p:cNvSpPr>
          <p:nvPr>
            <p:ph type="body" idx="1"/>
          </p:nvPr>
        </p:nvSpPr>
        <p:spPr>
          <a:xfrm>
            <a:off x="311699" y="1152475"/>
            <a:ext cx="3461008" cy="3416400"/>
          </a:xfrm>
        </p:spPr>
        <p:txBody>
          <a:bodyPr>
            <a:normAutofit/>
          </a:bodyPr>
          <a:lstStyle/>
          <a:p>
            <a:r>
              <a:rPr lang="en-US" dirty="0"/>
              <a:t>Original</a:t>
            </a:r>
          </a:p>
          <a:p>
            <a:pPr lvl="1"/>
            <a:r>
              <a:rPr lang="en-US" dirty="0"/>
              <a:t>0.4977 </a:t>
            </a:r>
          </a:p>
          <a:p>
            <a:pPr marL="114300" indent="0">
              <a:buNone/>
            </a:pPr>
            <a:endParaRPr lang="en-US" dirty="0"/>
          </a:p>
          <a:p>
            <a:r>
              <a:rPr lang="en-US" dirty="0"/>
              <a:t>Quadratic Volumetric Loss</a:t>
            </a:r>
          </a:p>
          <a:p>
            <a:pPr lvl="1"/>
            <a:r>
              <a:rPr lang="en-US" b="1" dirty="0"/>
              <a:t>0.5138</a:t>
            </a:r>
            <a:r>
              <a:rPr lang="en-US" dirty="0"/>
              <a:t> </a:t>
            </a:r>
          </a:p>
          <a:p>
            <a:pPr marL="114300" indent="0">
              <a:buNone/>
            </a:pPr>
            <a:endParaRPr lang="en-US" dirty="0"/>
          </a:p>
          <a:p>
            <a:r>
              <a:rPr lang="en-US" dirty="0"/>
              <a:t>Outside Quadratic Volumetric Loss </a:t>
            </a:r>
          </a:p>
          <a:p>
            <a:pPr lvl="1"/>
            <a:r>
              <a:rPr lang="en-US" dirty="0"/>
              <a:t>0.5114  </a:t>
            </a:r>
          </a:p>
          <a:p>
            <a:pPr marL="596900" lvl="1" indent="0">
              <a:buNone/>
            </a:pPr>
            <a:br>
              <a:rPr lang="en-US" dirty="0"/>
            </a:br>
            <a:endParaRPr lang="en-US" dirty="0"/>
          </a:p>
          <a:p>
            <a:endParaRPr lang="en-US" dirty="0"/>
          </a:p>
        </p:txBody>
      </p:sp>
      <p:pic>
        <p:nvPicPr>
          <p:cNvPr id="4097" name="Picture 1" descr="page100image7087040">
            <a:extLst>
              <a:ext uri="{FF2B5EF4-FFF2-40B4-BE49-F238E27FC236}">
                <a16:creationId xmlns:a16="http://schemas.microsoft.com/office/drawing/2014/main" id="{39E398A5-19D0-B64B-9CA0-88FCA0F35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707" y="894715"/>
            <a:ext cx="5127134" cy="393192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4F3BB5C-919C-9145-B643-8BC35DC2F1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94074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79240-07B9-4843-B751-C4C0D44D83B2}"/>
              </a:ext>
            </a:extLst>
          </p:cNvPr>
          <p:cNvSpPr>
            <a:spLocks noGrp="1"/>
          </p:cNvSpPr>
          <p:nvPr>
            <p:ph type="title"/>
          </p:nvPr>
        </p:nvSpPr>
        <p:spPr/>
        <p:txBody>
          <a:bodyPr>
            <a:normAutofit fontScale="90000"/>
          </a:bodyPr>
          <a:lstStyle/>
          <a:p>
            <a:r>
              <a:rPr lang="en-US" dirty="0"/>
              <a:t>Semantic Segmentation with Boundary Exploration </a:t>
            </a:r>
          </a:p>
        </p:txBody>
      </p:sp>
      <p:sp>
        <p:nvSpPr>
          <p:cNvPr id="3" name="Text Placeholder 2">
            <a:extLst>
              <a:ext uri="{FF2B5EF4-FFF2-40B4-BE49-F238E27FC236}">
                <a16:creationId xmlns:a16="http://schemas.microsoft.com/office/drawing/2014/main" id="{219DB546-3E08-4D4C-ACD6-8A7D21746082}"/>
              </a:ext>
            </a:extLst>
          </p:cNvPr>
          <p:cNvSpPr>
            <a:spLocks noGrp="1"/>
          </p:cNvSpPr>
          <p:nvPr>
            <p:ph type="body" idx="1"/>
          </p:nvPr>
        </p:nvSpPr>
        <p:spPr>
          <a:xfrm>
            <a:off x="311699" y="1152475"/>
            <a:ext cx="3461008" cy="3416400"/>
          </a:xfrm>
        </p:spPr>
        <p:txBody>
          <a:bodyPr>
            <a:normAutofit/>
          </a:bodyPr>
          <a:lstStyle/>
          <a:p>
            <a:r>
              <a:rPr lang="en-US" dirty="0"/>
              <a:t>Original</a:t>
            </a:r>
          </a:p>
          <a:p>
            <a:pPr lvl="1"/>
            <a:r>
              <a:rPr lang="en-US" dirty="0"/>
              <a:t>0.6572 </a:t>
            </a:r>
          </a:p>
          <a:p>
            <a:pPr marL="114300" indent="0">
              <a:buNone/>
            </a:pPr>
            <a:endParaRPr lang="en-US" dirty="0"/>
          </a:p>
          <a:p>
            <a:r>
              <a:rPr lang="en-US" dirty="0"/>
              <a:t>Quadratic Volumetric Loss</a:t>
            </a:r>
          </a:p>
          <a:p>
            <a:pPr lvl="1"/>
            <a:r>
              <a:rPr lang="en-US" b="1" dirty="0"/>
              <a:t>0.6760</a:t>
            </a:r>
            <a:r>
              <a:rPr lang="en-US" dirty="0"/>
              <a:t>  </a:t>
            </a:r>
          </a:p>
          <a:p>
            <a:pPr marL="114300" indent="0">
              <a:buNone/>
            </a:pPr>
            <a:endParaRPr lang="en-US" dirty="0"/>
          </a:p>
          <a:p>
            <a:r>
              <a:rPr lang="en-US" dirty="0"/>
              <a:t>Outside Quadratic Volumetric Loss </a:t>
            </a:r>
          </a:p>
          <a:p>
            <a:pPr lvl="1"/>
            <a:r>
              <a:rPr lang="en-US" dirty="0"/>
              <a:t>0.6678 </a:t>
            </a:r>
          </a:p>
          <a:p>
            <a:pPr marL="596900" lvl="1" indent="0">
              <a:buNone/>
            </a:pPr>
            <a:br>
              <a:rPr lang="en-US" dirty="0"/>
            </a:br>
            <a:endParaRPr lang="en-US" dirty="0"/>
          </a:p>
          <a:p>
            <a:endParaRPr lang="en-US" dirty="0"/>
          </a:p>
        </p:txBody>
      </p:sp>
      <p:pic>
        <p:nvPicPr>
          <p:cNvPr id="5121" name="Picture 1" descr="page103image6471888">
            <a:extLst>
              <a:ext uri="{FF2B5EF4-FFF2-40B4-BE49-F238E27FC236}">
                <a16:creationId xmlns:a16="http://schemas.microsoft.com/office/drawing/2014/main" id="{4D068B2D-A67C-1A46-87C6-9D187F701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974" y="894715"/>
            <a:ext cx="5055326" cy="393192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443C341-C8AC-7F40-9CB5-2F7B1A3C40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115008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C258-6818-7440-B101-4BF390A47DFD}"/>
              </a:ext>
            </a:extLst>
          </p:cNvPr>
          <p:cNvSpPr>
            <a:spLocks noGrp="1"/>
          </p:cNvSpPr>
          <p:nvPr>
            <p:ph type="title"/>
          </p:nvPr>
        </p:nvSpPr>
        <p:spPr/>
        <p:txBody>
          <a:bodyPr>
            <a:normAutofit fontScale="90000"/>
          </a:bodyPr>
          <a:lstStyle/>
          <a:p>
            <a:r>
              <a:rPr lang="en-US" dirty="0"/>
              <a:t>Negative Loss</a:t>
            </a:r>
          </a:p>
        </p:txBody>
      </p:sp>
      <p:sp>
        <p:nvSpPr>
          <p:cNvPr id="3" name="Text Placeholder 2">
            <a:extLst>
              <a:ext uri="{FF2B5EF4-FFF2-40B4-BE49-F238E27FC236}">
                <a16:creationId xmlns:a16="http://schemas.microsoft.com/office/drawing/2014/main" id="{65E01272-EF30-AA40-BC1E-FC20D94FDDA3}"/>
              </a:ext>
            </a:extLst>
          </p:cNvPr>
          <p:cNvSpPr>
            <a:spLocks noGrp="1"/>
          </p:cNvSpPr>
          <p:nvPr>
            <p:ph type="body" idx="1"/>
          </p:nvPr>
        </p:nvSpPr>
        <p:spPr/>
        <p:txBody>
          <a:bodyPr/>
          <a:lstStyle/>
          <a:p>
            <a:r>
              <a:rPr lang="en-US" dirty="0"/>
              <a:t>Joint Saliency and Weak Supervision</a:t>
            </a:r>
          </a:p>
        </p:txBody>
      </p:sp>
      <p:pic>
        <p:nvPicPr>
          <p:cNvPr id="4" name="Picture 3">
            <a:extLst>
              <a:ext uri="{FF2B5EF4-FFF2-40B4-BE49-F238E27FC236}">
                <a16:creationId xmlns:a16="http://schemas.microsoft.com/office/drawing/2014/main" id="{710F3C87-0587-BD40-8880-77E1273B5A80}"/>
              </a:ext>
            </a:extLst>
          </p:cNvPr>
          <p:cNvPicPr>
            <a:picLocks noChangeAspect="1"/>
          </p:cNvPicPr>
          <p:nvPr/>
        </p:nvPicPr>
        <p:blipFill>
          <a:blip r:embed="rId3"/>
          <a:stretch>
            <a:fillRect/>
          </a:stretch>
        </p:blipFill>
        <p:spPr>
          <a:xfrm>
            <a:off x="83127" y="1838674"/>
            <a:ext cx="8977745" cy="851821"/>
          </a:xfrm>
          <a:prstGeom prst="rect">
            <a:avLst/>
          </a:prstGeom>
        </p:spPr>
      </p:pic>
      <p:grpSp>
        <p:nvGrpSpPr>
          <p:cNvPr id="9" name="Group 8">
            <a:extLst>
              <a:ext uri="{FF2B5EF4-FFF2-40B4-BE49-F238E27FC236}">
                <a16:creationId xmlns:a16="http://schemas.microsoft.com/office/drawing/2014/main" id="{B9A5CF10-40A1-2C40-8201-64F0F626A42B}"/>
              </a:ext>
            </a:extLst>
          </p:cNvPr>
          <p:cNvGrpSpPr/>
          <p:nvPr/>
        </p:nvGrpSpPr>
        <p:grpSpPr>
          <a:xfrm>
            <a:off x="1041208" y="3014146"/>
            <a:ext cx="1958023" cy="1780210"/>
            <a:chOff x="1041208" y="3014146"/>
            <a:chExt cx="1958023" cy="1780210"/>
          </a:xfrm>
        </p:grpSpPr>
        <p:pic>
          <p:nvPicPr>
            <p:cNvPr id="5" name="Picture 18">
              <a:extLst>
                <a:ext uri="{FF2B5EF4-FFF2-40B4-BE49-F238E27FC236}">
                  <a16:creationId xmlns:a16="http://schemas.microsoft.com/office/drawing/2014/main" id="{316BC714-73DB-E046-A83C-72816A0CD5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208" y="3014146"/>
              <a:ext cx="1958023" cy="14724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58E982-0AB7-EA4F-83F3-0AB095153A9E}"/>
                </a:ext>
              </a:extLst>
            </p:cNvPr>
            <p:cNvSpPr txBox="1"/>
            <p:nvPr/>
          </p:nvSpPr>
          <p:spPr>
            <a:xfrm>
              <a:off x="1068408" y="4486579"/>
              <a:ext cx="1903622" cy="307777"/>
            </a:xfrm>
            <a:prstGeom prst="rect">
              <a:avLst/>
            </a:prstGeom>
            <a:noFill/>
          </p:spPr>
          <p:txBody>
            <a:bodyPr wrap="square" rtlCol="0">
              <a:spAutoFit/>
            </a:bodyPr>
            <a:lstStyle/>
            <a:p>
              <a:pPr algn="ctr"/>
              <a:r>
                <a:rPr lang="en-US" dirty="0"/>
                <a:t>Ground Truth</a:t>
              </a:r>
            </a:p>
          </p:txBody>
        </p:sp>
      </p:grpSp>
      <p:grpSp>
        <p:nvGrpSpPr>
          <p:cNvPr id="10" name="Group 9">
            <a:extLst>
              <a:ext uri="{FF2B5EF4-FFF2-40B4-BE49-F238E27FC236}">
                <a16:creationId xmlns:a16="http://schemas.microsoft.com/office/drawing/2014/main" id="{B84F39C4-BE68-C84F-8F10-F7FD9B90D612}"/>
              </a:ext>
            </a:extLst>
          </p:cNvPr>
          <p:cNvGrpSpPr/>
          <p:nvPr/>
        </p:nvGrpSpPr>
        <p:grpSpPr>
          <a:xfrm>
            <a:off x="3646443" y="3015054"/>
            <a:ext cx="1979015" cy="1994745"/>
            <a:chOff x="3646443" y="3015054"/>
            <a:chExt cx="1979015" cy="1994745"/>
          </a:xfrm>
        </p:grpSpPr>
        <p:pic>
          <p:nvPicPr>
            <p:cNvPr id="6" name="Picture 24">
              <a:extLst>
                <a:ext uri="{FF2B5EF4-FFF2-40B4-BE49-F238E27FC236}">
                  <a16:creationId xmlns:a16="http://schemas.microsoft.com/office/drawing/2014/main" id="{CE7564BB-F031-AE47-9FC7-E31DD1164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6443" y="3015054"/>
              <a:ext cx="1956816" cy="1471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700DFB-DA8B-3C4A-82A4-7E18E47DDED2}"/>
                </a:ext>
              </a:extLst>
            </p:cNvPr>
            <p:cNvSpPr txBox="1"/>
            <p:nvPr/>
          </p:nvSpPr>
          <p:spPr>
            <a:xfrm>
              <a:off x="3673040" y="4486579"/>
              <a:ext cx="1952418" cy="523220"/>
            </a:xfrm>
            <a:prstGeom prst="rect">
              <a:avLst/>
            </a:prstGeom>
            <a:noFill/>
          </p:spPr>
          <p:txBody>
            <a:bodyPr wrap="square" rtlCol="0">
              <a:spAutoFit/>
            </a:bodyPr>
            <a:lstStyle/>
            <a:p>
              <a:pPr algn="ctr"/>
              <a:r>
                <a:rPr lang="en-US" dirty="0"/>
                <a:t>Segmented Output without Negative Loss</a:t>
              </a:r>
            </a:p>
          </p:txBody>
        </p:sp>
      </p:grpSp>
      <p:grpSp>
        <p:nvGrpSpPr>
          <p:cNvPr id="18" name="Group 17">
            <a:extLst>
              <a:ext uri="{FF2B5EF4-FFF2-40B4-BE49-F238E27FC236}">
                <a16:creationId xmlns:a16="http://schemas.microsoft.com/office/drawing/2014/main" id="{A06DC9DA-392C-6D4F-AEB0-3FF9EF38A291}"/>
              </a:ext>
            </a:extLst>
          </p:cNvPr>
          <p:cNvGrpSpPr/>
          <p:nvPr/>
        </p:nvGrpSpPr>
        <p:grpSpPr>
          <a:xfrm>
            <a:off x="6226728" y="3020390"/>
            <a:ext cx="1945386" cy="1998440"/>
            <a:chOff x="6226728" y="3020390"/>
            <a:chExt cx="1945386" cy="1998440"/>
          </a:xfrm>
        </p:grpSpPr>
        <p:sp>
          <p:nvSpPr>
            <p:cNvPr id="12" name="TextBox 11">
              <a:extLst>
                <a:ext uri="{FF2B5EF4-FFF2-40B4-BE49-F238E27FC236}">
                  <a16:creationId xmlns:a16="http://schemas.microsoft.com/office/drawing/2014/main" id="{C87D6A8E-EF26-7943-8416-D9E21E282F9F}"/>
                </a:ext>
              </a:extLst>
            </p:cNvPr>
            <p:cNvSpPr txBox="1"/>
            <p:nvPr/>
          </p:nvSpPr>
          <p:spPr>
            <a:xfrm>
              <a:off x="6250471" y="4495610"/>
              <a:ext cx="1903622" cy="523220"/>
            </a:xfrm>
            <a:prstGeom prst="rect">
              <a:avLst/>
            </a:prstGeom>
            <a:noFill/>
          </p:spPr>
          <p:txBody>
            <a:bodyPr wrap="square" rtlCol="0">
              <a:spAutoFit/>
            </a:bodyPr>
            <a:lstStyle/>
            <a:p>
              <a:pPr algn="ctr"/>
              <a:r>
                <a:rPr lang="en-US" dirty="0"/>
                <a:t>Segmented Output with Negative Loss</a:t>
              </a:r>
            </a:p>
          </p:txBody>
        </p:sp>
        <p:pic>
          <p:nvPicPr>
            <p:cNvPr id="17" name="Picture 16" descr="Icon&#10;&#10;Description automatically generated">
              <a:extLst>
                <a:ext uri="{FF2B5EF4-FFF2-40B4-BE49-F238E27FC236}">
                  <a16:creationId xmlns:a16="http://schemas.microsoft.com/office/drawing/2014/main" id="{922C63A5-60BE-A345-8CBE-8B94E8996FE3}"/>
                </a:ext>
              </a:extLst>
            </p:cNvPr>
            <p:cNvPicPr>
              <a:picLocks noChangeAspect="1"/>
            </p:cNvPicPr>
            <p:nvPr/>
          </p:nvPicPr>
          <p:blipFill>
            <a:blip r:embed="rId6"/>
            <a:stretch>
              <a:fillRect/>
            </a:stretch>
          </p:blipFill>
          <p:spPr>
            <a:xfrm>
              <a:off x="6226728" y="3020390"/>
              <a:ext cx="1945386" cy="1472184"/>
            </a:xfrm>
            <a:prstGeom prst="rect">
              <a:avLst/>
            </a:prstGeom>
          </p:spPr>
        </p:pic>
      </p:grpSp>
      <p:sp>
        <p:nvSpPr>
          <p:cNvPr id="19" name="Slide Number Placeholder 18">
            <a:extLst>
              <a:ext uri="{FF2B5EF4-FFF2-40B4-BE49-F238E27FC236}">
                <a16:creationId xmlns:a16="http://schemas.microsoft.com/office/drawing/2014/main" id="{73920320-AF42-F944-84B5-8502D9B466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211728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2809F-AC31-174F-B409-38A8FDA0F310}"/>
              </a:ext>
            </a:extLst>
          </p:cNvPr>
          <p:cNvSpPr>
            <a:spLocks noGrp="1"/>
          </p:cNvSpPr>
          <p:nvPr>
            <p:ph type="title"/>
          </p:nvPr>
        </p:nvSpPr>
        <p:spPr/>
        <p:txBody>
          <a:bodyPr>
            <a:normAutofit fontScale="90000"/>
          </a:bodyPr>
          <a:lstStyle/>
          <a:p>
            <a:r>
              <a:rPr lang="en-US" dirty="0"/>
              <a:t>Noise in Volumetric Annotations</a:t>
            </a:r>
          </a:p>
        </p:txBody>
      </p:sp>
      <p:sp>
        <p:nvSpPr>
          <p:cNvPr id="3" name="Text Placeholder 2">
            <a:extLst>
              <a:ext uri="{FF2B5EF4-FFF2-40B4-BE49-F238E27FC236}">
                <a16:creationId xmlns:a16="http://schemas.microsoft.com/office/drawing/2014/main" id="{5CB92103-733C-CA4C-AE13-3B6BDEC90E25}"/>
              </a:ext>
            </a:extLst>
          </p:cNvPr>
          <p:cNvSpPr>
            <a:spLocks noGrp="1"/>
          </p:cNvSpPr>
          <p:nvPr>
            <p:ph type="body" idx="1"/>
          </p:nvPr>
        </p:nvSpPr>
        <p:spPr>
          <a:xfrm>
            <a:off x="311701" y="1152474"/>
            <a:ext cx="3430048" cy="3756781"/>
          </a:xfrm>
        </p:spPr>
        <p:txBody>
          <a:bodyPr>
            <a:normAutofit/>
          </a:bodyPr>
          <a:lstStyle/>
          <a:p>
            <a:r>
              <a:rPr lang="en-US" dirty="0"/>
              <a:t>Test sensitivity to noise in annotations</a:t>
            </a:r>
          </a:p>
          <a:p>
            <a:endParaRPr lang="en-US" dirty="0"/>
          </a:p>
          <a:p>
            <a:r>
              <a:rPr lang="en-US" dirty="0"/>
              <a:t>Neighboring Bucket Error </a:t>
            </a:r>
          </a:p>
          <a:p>
            <a:pPr lvl="1"/>
            <a:r>
              <a:rPr lang="en-US" dirty="0"/>
              <a:t>Place 5% (or 10%, 15%, 20%) into a neighboring bucket</a:t>
            </a:r>
          </a:p>
          <a:p>
            <a:pPr lvl="1"/>
            <a:endParaRPr lang="en-US" dirty="0"/>
          </a:p>
          <a:p>
            <a:r>
              <a:rPr lang="en-US" dirty="0"/>
              <a:t>Random Bucket Error </a:t>
            </a:r>
          </a:p>
          <a:p>
            <a:pPr lvl="1"/>
            <a:r>
              <a:rPr lang="en-US" dirty="0"/>
              <a:t>Place 5% (or 10%, 15%, 20%) into a wrong bucket, chosen uniformly at random</a:t>
            </a:r>
          </a:p>
          <a:p>
            <a:endParaRPr lang="en-US" dirty="0"/>
          </a:p>
          <a:p>
            <a:endParaRPr lang="en-US" dirty="0"/>
          </a:p>
          <a:p>
            <a:endParaRPr lang="en-US" dirty="0"/>
          </a:p>
        </p:txBody>
      </p:sp>
      <p:pic>
        <p:nvPicPr>
          <p:cNvPr id="4" name="Picture 2" descr="Metal Aluminum or Enamel Bucket Cartoon Vector Flat Illustration Icon  Isolated. Stock Vector - Illustration of flat, isolated: 158498742">
            <a:extLst>
              <a:ext uri="{FF2B5EF4-FFF2-40B4-BE49-F238E27FC236}">
                <a16:creationId xmlns:a16="http://schemas.microsoft.com/office/drawing/2014/main" id="{5E5ECEA9-8DF0-E84B-9E52-2C66D2BB5E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08" t="24468" r="28781" b="25066"/>
          <a:stretch/>
        </p:blipFill>
        <p:spPr bwMode="auto">
          <a:xfrm>
            <a:off x="3880458" y="2687135"/>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1CE53B-DF87-A349-B010-E6C8241059BD}"/>
              </a:ext>
            </a:extLst>
          </p:cNvPr>
          <p:cNvSpPr txBox="1"/>
          <p:nvPr/>
        </p:nvSpPr>
        <p:spPr>
          <a:xfrm>
            <a:off x="4214754" y="3340528"/>
            <a:ext cx="157317" cy="307777"/>
          </a:xfrm>
          <a:prstGeom prst="rect">
            <a:avLst/>
          </a:prstGeom>
          <a:noFill/>
        </p:spPr>
        <p:txBody>
          <a:bodyPr wrap="square" rtlCol="0">
            <a:spAutoFit/>
          </a:bodyPr>
          <a:lstStyle/>
          <a:p>
            <a:pPr algn="ctr"/>
            <a:r>
              <a:rPr lang="en-US" dirty="0"/>
              <a:t>2</a:t>
            </a:r>
          </a:p>
        </p:txBody>
      </p:sp>
      <p:pic>
        <p:nvPicPr>
          <p:cNvPr id="6" name="Picture 2" descr="Metal Aluminum or Enamel Bucket Cartoon Vector Flat Illustration Icon  Isolated. Stock Vector - Illustration of flat, isolated: 158498742">
            <a:extLst>
              <a:ext uri="{FF2B5EF4-FFF2-40B4-BE49-F238E27FC236}">
                <a16:creationId xmlns:a16="http://schemas.microsoft.com/office/drawing/2014/main" id="{58F2D95F-4459-6840-AAFC-7B2EB1C138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08" t="24468" r="28781" b="25066"/>
          <a:stretch/>
        </p:blipFill>
        <p:spPr bwMode="auto">
          <a:xfrm>
            <a:off x="4759330" y="2692984"/>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59D9F29-C089-044A-BCDE-C448875752B4}"/>
              </a:ext>
            </a:extLst>
          </p:cNvPr>
          <p:cNvSpPr txBox="1"/>
          <p:nvPr/>
        </p:nvSpPr>
        <p:spPr>
          <a:xfrm>
            <a:off x="5093626" y="3346377"/>
            <a:ext cx="157317" cy="307777"/>
          </a:xfrm>
          <a:prstGeom prst="rect">
            <a:avLst/>
          </a:prstGeom>
          <a:noFill/>
        </p:spPr>
        <p:txBody>
          <a:bodyPr wrap="square" rtlCol="0">
            <a:spAutoFit/>
          </a:bodyPr>
          <a:lstStyle/>
          <a:p>
            <a:pPr algn="ctr"/>
            <a:r>
              <a:rPr lang="en-US" dirty="0"/>
              <a:t>3</a:t>
            </a:r>
          </a:p>
        </p:txBody>
      </p:sp>
      <p:pic>
        <p:nvPicPr>
          <p:cNvPr id="8" name="Picture 7" descr="A person riding a horse&#10;&#10;Description automatically generated with medium confidence">
            <a:extLst>
              <a:ext uri="{FF2B5EF4-FFF2-40B4-BE49-F238E27FC236}">
                <a16:creationId xmlns:a16="http://schemas.microsoft.com/office/drawing/2014/main" id="{47D8BE8C-F448-3F42-83B1-E1481D03A56E}"/>
              </a:ext>
            </a:extLst>
          </p:cNvPr>
          <p:cNvPicPr>
            <a:picLocks noChangeAspect="1"/>
          </p:cNvPicPr>
          <p:nvPr/>
        </p:nvPicPr>
        <p:blipFill rotWithShape="1">
          <a:blip r:embed="rId4"/>
          <a:srcRect l="52137"/>
          <a:stretch/>
        </p:blipFill>
        <p:spPr>
          <a:xfrm>
            <a:off x="7020121" y="366806"/>
            <a:ext cx="1865141" cy="2457501"/>
          </a:xfrm>
          <a:prstGeom prst="rect">
            <a:avLst/>
          </a:prstGeom>
        </p:spPr>
      </p:pic>
      <p:sp>
        <p:nvSpPr>
          <p:cNvPr id="9" name="TextBox 8">
            <a:extLst>
              <a:ext uri="{FF2B5EF4-FFF2-40B4-BE49-F238E27FC236}">
                <a16:creationId xmlns:a16="http://schemas.microsoft.com/office/drawing/2014/main" id="{3C3879EB-1E0D-6E4E-B4FB-9B8343B40A40}"/>
              </a:ext>
            </a:extLst>
          </p:cNvPr>
          <p:cNvSpPr txBox="1"/>
          <p:nvPr/>
        </p:nvSpPr>
        <p:spPr>
          <a:xfrm>
            <a:off x="5355856" y="1017725"/>
            <a:ext cx="1562100" cy="954107"/>
          </a:xfrm>
          <a:prstGeom prst="rect">
            <a:avLst/>
          </a:prstGeom>
          <a:noFill/>
          <a:ln>
            <a:solidFill>
              <a:schemeClr val="tx1"/>
            </a:solidFill>
          </a:ln>
        </p:spPr>
        <p:txBody>
          <a:bodyPr wrap="square" rtlCol="0">
            <a:spAutoFit/>
          </a:bodyPr>
          <a:lstStyle/>
          <a:p>
            <a:r>
              <a:rPr lang="en-US" dirty="0"/>
              <a:t>Background: 0.5</a:t>
            </a:r>
          </a:p>
          <a:p>
            <a:r>
              <a:rPr lang="en-US" dirty="0">
                <a:solidFill>
                  <a:srgbClr val="C37779"/>
                </a:solidFill>
              </a:rPr>
              <a:t>Person</a:t>
            </a:r>
            <a:r>
              <a:rPr lang="en-US" dirty="0"/>
              <a:t>: 0.3</a:t>
            </a:r>
          </a:p>
          <a:p>
            <a:r>
              <a:rPr lang="en-US" dirty="0">
                <a:solidFill>
                  <a:srgbClr val="D20082"/>
                </a:solidFill>
              </a:rPr>
              <a:t>Horse</a:t>
            </a:r>
            <a:r>
              <a:rPr lang="en-US" dirty="0"/>
              <a:t>: 0.4</a:t>
            </a:r>
          </a:p>
          <a:p>
            <a:r>
              <a:rPr lang="en-US" dirty="0">
                <a:solidFill>
                  <a:srgbClr val="808080"/>
                </a:solidFill>
              </a:rPr>
              <a:t>Cars</a:t>
            </a:r>
            <a:r>
              <a:rPr lang="en-US" dirty="0"/>
              <a:t>: 0.2</a:t>
            </a:r>
          </a:p>
        </p:txBody>
      </p:sp>
      <p:pic>
        <p:nvPicPr>
          <p:cNvPr id="10" name="Picture 2" descr="Metal Aluminum or Enamel Bucket Cartoon Vector Flat Illustration Icon  Isolated. Stock Vector - Illustration of flat, isolated: 158498742">
            <a:extLst>
              <a:ext uri="{FF2B5EF4-FFF2-40B4-BE49-F238E27FC236}">
                <a16:creationId xmlns:a16="http://schemas.microsoft.com/office/drawing/2014/main" id="{C87AF299-6B7F-9A4A-8811-11C5231AC4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08" t="24468" r="28781" b="25066"/>
          <a:stretch/>
        </p:blipFill>
        <p:spPr bwMode="auto">
          <a:xfrm>
            <a:off x="6404155" y="3940188"/>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C58B84D-F664-594F-AE5E-269157F258E6}"/>
              </a:ext>
            </a:extLst>
          </p:cNvPr>
          <p:cNvSpPr txBox="1"/>
          <p:nvPr/>
        </p:nvSpPr>
        <p:spPr>
          <a:xfrm>
            <a:off x="6738451" y="4593581"/>
            <a:ext cx="157317" cy="307777"/>
          </a:xfrm>
          <a:prstGeom prst="rect">
            <a:avLst/>
          </a:prstGeom>
          <a:noFill/>
        </p:spPr>
        <p:txBody>
          <a:bodyPr wrap="square" rtlCol="0">
            <a:spAutoFit/>
          </a:bodyPr>
          <a:lstStyle/>
          <a:p>
            <a:pPr algn="ctr"/>
            <a:r>
              <a:rPr lang="en-US" dirty="0"/>
              <a:t>4</a:t>
            </a:r>
          </a:p>
        </p:txBody>
      </p:sp>
      <p:pic>
        <p:nvPicPr>
          <p:cNvPr id="12" name="Picture 2" descr="Metal Aluminum or Enamel Bucket Cartoon Vector Flat Illustration Icon  Isolated. Stock Vector - Illustration of flat, isolated: 158498742">
            <a:extLst>
              <a:ext uri="{FF2B5EF4-FFF2-40B4-BE49-F238E27FC236}">
                <a16:creationId xmlns:a16="http://schemas.microsoft.com/office/drawing/2014/main" id="{57108098-4521-7D45-B4EE-9B8999C70E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08" t="24468" r="28781" b="25066"/>
          <a:stretch/>
        </p:blipFill>
        <p:spPr bwMode="auto">
          <a:xfrm>
            <a:off x="7283027" y="3946037"/>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8ED5915-032D-E048-AC14-E83E07DCCD68}"/>
              </a:ext>
            </a:extLst>
          </p:cNvPr>
          <p:cNvSpPr txBox="1"/>
          <p:nvPr/>
        </p:nvSpPr>
        <p:spPr>
          <a:xfrm>
            <a:off x="7617323" y="4599430"/>
            <a:ext cx="157317" cy="307777"/>
          </a:xfrm>
          <a:prstGeom prst="rect">
            <a:avLst/>
          </a:prstGeom>
          <a:noFill/>
        </p:spPr>
        <p:txBody>
          <a:bodyPr wrap="square" rtlCol="0">
            <a:spAutoFit/>
          </a:bodyPr>
          <a:lstStyle/>
          <a:p>
            <a:pPr algn="ctr"/>
            <a:r>
              <a:rPr lang="en-US" dirty="0"/>
              <a:t>7</a:t>
            </a:r>
          </a:p>
        </p:txBody>
      </p:sp>
      <p:cxnSp>
        <p:nvCxnSpPr>
          <p:cNvPr id="15" name="Curved Connector 14">
            <a:extLst>
              <a:ext uri="{FF2B5EF4-FFF2-40B4-BE49-F238E27FC236}">
                <a16:creationId xmlns:a16="http://schemas.microsoft.com/office/drawing/2014/main" id="{4000BEDA-2651-9145-ACB5-C99050B17790}"/>
              </a:ext>
            </a:extLst>
          </p:cNvPr>
          <p:cNvCxnSpPr>
            <a:stCxn id="9" idx="2"/>
            <a:endCxn id="4" idx="0"/>
          </p:cNvCxnSpPr>
          <p:nvPr/>
        </p:nvCxnSpPr>
        <p:spPr>
          <a:xfrm rot="5400000">
            <a:off x="4857509" y="1407737"/>
            <a:ext cx="715303" cy="1843493"/>
          </a:xfrm>
          <a:prstGeom prst="curvedConnector3">
            <a:avLst/>
          </a:prstGeom>
          <a:ln w="38100">
            <a:solidFill>
              <a:srgbClr val="80808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5F6C4112-CF73-9F4D-9EB6-4FBD6F5FABE3}"/>
              </a:ext>
            </a:extLst>
          </p:cNvPr>
          <p:cNvCxnSpPr>
            <a:stCxn id="9" idx="2"/>
            <a:endCxn id="6" idx="0"/>
          </p:cNvCxnSpPr>
          <p:nvPr/>
        </p:nvCxnSpPr>
        <p:spPr>
          <a:xfrm rot="5400000">
            <a:off x="5294020" y="1850098"/>
            <a:ext cx="721152" cy="964621"/>
          </a:xfrm>
          <a:prstGeom prst="curvedConnector3">
            <a:avLst/>
          </a:prstGeom>
          <a:ln w="38100">
            <a:solidFill>
              <a:srgbClr val="80808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a:extLst>
              <a:ext uri="{FF2B5EF4-FFF2-40B4-BE49-F238E27FC236}">
                <a16:creationId xmlns:a16="http://schemas.microsoft.com/office/drawing/2014/main" id="{42B5918A-81D6-1C40-A933-6A9C28BA2239}"/>
              </a:ext>
            </a:extLst>
          </p:cNvPr>
          <p:cNvCxnSpPr>
            <a:stCxn id="9" idx="2"/>
            <a:endCxn id="10" idx="0"/>
          </p:cNvCxnSpPr>
          <p:nvPr/>
        </p:nvCxnSpPr>
        <p:spPr>
          <a:xfrm rot="16200000" flipH="1">
            <a:off x="5492830" y="2615908"/>
            <a:ext cx="1968356" cy="680204"/>
          </a:xfrm>
          <a:prstGeom prst="curvedConnector3">
            <a:avLst/>
          </a:prstGeom>
          <a:ln w="38100">
            <a:solidFill>
              <a:srgbClr val="D2008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29F1CC31-84B2-D042-BD79-5B3811E532C3}"/>
              </a:ext>
            </a:extLst>
          </p:cNvPr>
          <p:cNvCxnSpPr>
            <a:stCxn id="9" idx="2"/>
            <a:endCxn id="12" idx="0"/>
          </p:cNvCxnSpPr>
          <p:nvPr/>
        </p:nvCxnSpPr>
        <p:spPr>
          <a:xfrm rot="16200000" flipH="1">
            <a:off x="5929342" y="2179396"/>
            <a:ext cx="1974205" cy="1559076"/>
          </a:xfrm>
          <a:prstGeom prst="curvedConnector3">
            <a:avLst/>
          </a:prstGeom>
          <a:ln w="38100">
            <a:solidFill>
              <a:srgbClr val="D20082"/>
            </a:solidFill>
            <a:tailEnd type="triangle"/>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54D39F66-2EAE-654A-8621-1B5229E977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331465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500"/>
                                        <p:tgtEl>
                                          <p:spTgt spid="3">
                                            <p:txEl>
                                              <p:pRg st="5" end="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P spid="9" grpId="0" animBg="1"/>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2FD63-9459-1445-A2DD-001AADCCC6D2}"/>
              </a:ext>
            </a:extLst>
          </p:cNvPr>
          <p:cNvSpPr>
            <a:spLocks noGrp="1"/>
          </p:cNvSpPr>
          <p:nvPr>
            <p:ph type="title"/>
          </p:nvPr>
        </p:nvSpPr>
        <p:spPr/>
        <p:txBody>
          <a:bodyPr>
            <a:normAutofit fontScale="90000"/>
          </a:bodyPr>
          <a:lstStyle/>
          <a:p>
            <a:r>
              <a:rPr lang="en-US" dirty="0"/>
              <a:t>Joint Saliency and Semantic Segmentation with Noise</a:t>
            </a:r>
          </a:p>
        </p:txBody>
      </p:sp>
      <p:pic>
        <p:nvPicPr>
          <p:cNvPr id="7" name="Picture 6" descr="Table&#10;&#10;Description automatically generated">
            <a:extLst>
              <a:ext uri="{FF2B5EF4-FFF2-40B4-BE49-F238E27FC236}">
                <a16:creationId xmlns:a16="http://schemas.microsoft.com/office/drawing/2014/main" id="{6D02198F-EC5B-9248-B4FB-1FC633C8FCE1}"/>
              </a:ext>
            </a:extLst>
          </p:cNvPr>
          <p:cNvPicPr>
            <a:picLocks noChangeAspect="1"/>
          </p:cNvPicPr>
          <p:nvPr/>
        </p:nvPicPr>
        <p:blipFill>
          <a:blip r:embed="rId3"/>
          <a:stretch>
            <a:fillRect/>
          </a:stretch>
        </p:blipFill>
        <p:spPr>
          <a:xfrm>
            <a:off x="155850" y="1138520"/>
            <a:ext cx="8832300" cy="3346864"/>
          </a:xfrm>
          <a:prstGeom prst="rect">
            <a:avLst/>
          </a:prstGeom>
        </p:spPr>
      </p:pic>
      <p:sp>
        <p:nvSpPr>
          <p:cNvPr id="3" name="Slide Number Placeholder 2">
            <a:extLst>
              <a:ext uri="{FF2B5EF4-FFF2-40B4-BE49-F238E27FC236}">
                <a16:creationId xmlns:a16="http://schemas.microsoft.com/office/drawing/2014/main" id="{6ACCC8D2-A07C-FF4D-B240-F4C56EF54D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33087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21BBC-E086-C04E-8695-FC3C654BA039}"/>
              </a:ext>
            </a:extLst>
          </p:cNvPr>
          <p:cNvSpPr>
            <a:spLocks noGrp="1"/>
          </p:cNvSpPr>
          <p:nvPr>
            <p:ph type="title"/>
          </p:nvPr>
        </p:nvSpPr>
        <p:spPr/>
        <p:txBody>
          <a:bodyPr>
            <a:normAutofit fontScale="90000"/>
          </a:bodyPr>
          <a:lstStyle/>
          <a:p>
            <a:r>
              <a:rPr lang="en-US" dirty="0"/>
              <a:t>Single Stage Semantic Segmentation with Noise</a:t>
            </a:r>
          </a:p>
        </p:txBody>
      </p:sp>
      <p:pic>
        <p:nvPicPr>
          <p:cNvPr id="24" name="Picture 23" descr="Table&#10;&#10;Description automatically generated">
            <a:extLst>
              <a:ext uri="{FF2B5EF4-FFF2-40B4-BE49-F238E27FC236}">
                <a16:creationId xmlns:a16="http://schemas.microsoft.com/office/drawing/2014/main" id="{BE235BE2-64A0-3640-A710-8C4CA9BDB5E2}"/>
              </a:ext>
            </a:extLst>
          </p:cNvPr>
          <p:cNvPicPr>
            <a:picLocks noChangeAspect="1"/>
          </p:cNvPicPr>
          <p:nvPr/>
        </p:nvPicPr>
        <p:blipFill>
          <a:blip r:embed="rId3"/>
          <a:stretch>
            <a:fillRect/>
          </a:stretch>
        </p:blipFill>
        <p:spPr>
          <a:xfrm>
            <a:off x="113327" y="1084227"/>
            <a:ext cx="8917346" cy="3346704"/>
          </a:xfrm>
          <a:prstGeom prst="rect">
            <a:avLst/>
          </a:prstGeom>
        </p:spPr>
      </p:pic>
      <p:sp>
        <p:nvSpPr>
          <p:cNvPr id="3" name="Slide Number Placeholder 2">
            <a:extLst>
              <a:ext uri="{FF2B5EF4-FFF2-40B4-BE49-F238E27FC236}">
                <a16:creationId xmlns:a16="http://schemas.microsoft.com/office/drawing/2014/main" id="{7719BA0E-AAC8-4A4D-B676-7DF9DEF6C4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245730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BD301-589C-EE4E-B3E0-E91D62A90073}"/>
              </a:ext>
            </a:extLst>
          </p:cNvPr>
          <p:cNvSpPr>
            <a:spLocks noGrp="1"/>
          </p:cNvSpPr>
          <p:nvPr>
            <p:ph type="title"/>
          </p:nvPr>
        </p:nvSpPr>
        <p:spPr/>
        <p:txBody>
          <a:bodyPr>
            <a:normAutofit fontScale="90000"/>
          </a:bodyPr>
          <a:lstStyle/>
          <a:p>
            <a:r>
              <a:rPr lang="en-US" dirty="0"/>
              <a:t>Semantic Segmentation via Sub-category with Noise</a:t>
            </a:r>
          </a:p>
        </p:txBody>
      </p:sp>
      <p:pic>
        <p:nvPicPr>
          <p:cNvPr id="24" name="Picture 23" descr="Table&#10;&#10;Description automatically generated">
            <a:extLst>
              <a:ext uri="{FF2B5EF4-FFF2-40B4-BE49-F238E27FC236}">
                <a16:creationId xmlns:a16="http://schemas.microsoft.com/office/drawing/2014/main" id="{7548E1E9-401D-C849-8E9A-19798A9D13F6}"/>
              </a:ext>
            </a:extLst>
          </p:cNvPr>
          <p:cNvPicPr>
            <a:picLocks noChangeAspect="1"/>
          </p:cNvPicPr>
          <p:nvPr/>
        </p:nvPicPr>
        <p:blipFill>
          <a:blip r:embed="rId3"/>
          <a:stretch>
            <a:fillRect/>
          </a:stretch>
        </p:blipFill>
        <p:spPr>
          <a:xfrm>
            <a:off x="118724" y="1017725"/>
            <a:ext cx="8906552" cy="3346704"/>
          </a:xfrm>
          <a:prstGeom prst="rect">
            <a:avLst/>
          </a:prstGeom>
        </p:spPr>
      </p:pic>
      <p:sp>
        <p:nvSpPr>
          <p:cNvPr id="3" name="Slide Number Placeholder 2">
            <a:extLst>
              <a:ext uri="{FF2B5EF4-FFF2-40B4-BE49-F238E27FC236}">
                <a16:creationId xmlns:a16="http://schemas.microsoft.com/office/drawing/2014/main" id="{43C74540-1E80-AB49-B8AB-86DB7008FD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289041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Semantic Segmentation</a:t>
            </a:r>
            <a:endParaRPr dirty="0"/>
          </a:p>
        </p:txBody>
      </p:sp>
      <p:grpSp>
        <p:nvGrpSpPr>
          <p:cNvPr id="8" name="Group 7">
            <a:extLst>
              <a:ext uri="{FF2B5EF4-FFF2-40B4-BE49-F238E27FC236}">
                <a16:creationId xmlns:a16="http://schemas.microsoft.com/office/drawing/2014/main" id="{516C8F79-32CE-494F-A488-B1C3A051BF53}"/>
              </a:ext>
            </a:extLst>
          </p:cNvPr>
          <p:cNvGrpSpPr/>
          <p:nvPr/>
        </p:nvGrpSpPr>
        <p:grpSpPr>
          <a:xfrm>
            <a:off x="2034918" y="1293172"/>
            <a:ext cx="2928456" cy="3025444"/>
            <a:chOff x="5903844" y="1237801"/>
            <a:chExt cx="2928456" cy="3025444"/>
          </a:xfrm>
        </p:grpSpPr>
        <p:grpSp>
          <p:nvGrpSpPr>
            <p:cNvPr id="4" name="Group 3">
              <a:extLst>
                <a:ext uri="{FF2B5EF4-FFF2-40B4-BE49-F238E27FC236}">
                  <a16:creationId xmlns:a16="http://schemas.microsoft.com/office/drawing/2014/main" id="{51BE849A-C819-0142-A96C-B122D7665D18}"/>
                </a:ext>
              </a:extLst>
            </p:cNvPr>
            <p:cNvGrpSpPr/>
            <p:nvPr/>
          </p:nvGrpSpPr>
          <p:grpSpPr>
            <a:xfrm>
              <a:off x="5903844" y="1237801"/>
              <a:ext cx="2928456" cy="3025444"/>
              <a:chOff x="4644928" y="1345378"/>
              <a:chExt cx="2928456" cy="3025444"/>
            </a:xfrm>
          </p:grpSpPr>
          <p:pic>
            <p:nvPicPr>
              <p:cNvPr id="3" name="Picture 2" descr="A collage of a person riding a bicycle&#10;&#10;Description automatically generated with low confidence">
                <a:extLst>
                  <a:ext uri="{FF2B5EF4-FFF2-40B4-BE49-F238E27FC236}">
                    <a16:creationId xmlns:a16="http://schemas.microsoft.com/office/drawing/2014/main" id="{23F95C76-2BA0-484A-B75D-CC5257434756}"/>
                  </a:ext>
                </a:extLst>
              </p:cNvPr>
              <p:cNvPicPr>
                <a:picLocks noChangeAspect="1"/>
              </p:cNvPicPr>
              <p:nvPr/>
            </p:nvPicPr>
            <p:blipFill rotWithShape="1">
              <a:blip r:embed="rId3"/>
              <a:srcRect l="30590" t="9220" r="25821" b="9973"/>
              <a:stretch/>
            </p:blipFill>
            <p:spPr>
              <a:xfrm>
                <a:off x="4644928" y="1345378"/>
                <a:ext cx="2928456" cy="2452744"/>
              </a:xfrm>
              <a:prstGeom prst="rect">
                <a:avLst/>
              </a:prstGeom>
            </p:spPr>
          </p:pic>
          <p:pic>
            <p:nvPicPr>
              <p:cNvPr id="6" name="Picture 5" descr="A collage of a person riding a bicycle&#10;&#10;Description automatically generated with low confidence">
                <a:extLst>
                  <a:ext uri="{FF2B5EF4-FFF2-40B4-BE49-F238E27FC236}">
                    <a16:creationId xmlns:a16="http://schemas.microsoft.com/office/drawing/2014/main" id="{7CC1AF26-D409-EA42-9DFD-43A78EF1BC93}"/>
                  </a:ext>
                </a:extLst>
              </p:cNvPr>
              <p:cNvPicPr>
                <a:picLocks noChangeAspect="1"/>
              </p:cNvPicPr>
              <p:nvPr/>
            </p:nvPicPr>
            <p:blipFill rotWithShape="1">
              <a:blip r:embed="rId3"/>
              <a:srcRect l="81358" t="40387" r="5005" b="40745"/>
              <a:stretch/>
            </p:blipFill>
            <p:spPr>
              <a:xfrm>
                <a:off x="6336254" y="3798122"/>
                <a:ext cx="916193" cy="572700"/>
              </a:xfrm>
              <a:prstGeom prst="rect">
                <a:avLst/>
              </a:prstGeom>
            </p:spPr>
          </p:pic>
        </p:gr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57263BF5-6ABB-254D-A564-F8A4476036A7}"/>
                    </a:ext>
                  </a:extLst>
                </p14:cNvPr>
                <p14:cNvContentPartPr/>
                <p14:nvPr/>
              </p14:nvContentPartPr>
              <p14:xfrm>
                <a:off x="6248862" y="2458561"/>
                <a:ext cx="422280" cy="19800"/>
              </p14:xfrm>
            </p:contentPart>
          </mc:Choice>
          <mc:Fallback xmlns="">
            <p:pic>
              <p:nvPicPr>
                <p:cNvPr id="5" name="Ink 4">
                  <a:extLst>
                    <a:ext uri="{FF2B5EF4-FFF2-40B4-BE49-F238E27FC236}">
                      <a16:creationId xmlns:a16="http://schemas.microsoft.com/office/drawing/2014/main" id="{57263BF5-6ABB-254D-A564-F8A4476036A7}"/>
                    </a:ext>
                  </a:extLst>
                </p:cNvPr>
                <p:cNvPicPr/>
                <p:nvPr/>
              </p:nvPicPr>
              <p:blipFill>
                <a:blip r:embed="rId5"/>
                <a:stretch>
                  <a:fillRect/>
                </a:stretch>
              </p:blipFill>
              <p:spPr>
                <a:xfrm>
                  <a:off x="6212862" y="2422921"/>
                  <a:ext cx="49392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1CB1B6C4-7FB4-FB46-9ACA-FAE1667FBDAA}"/>
                    </a:ext>
                  </a:extLst>
                </p14:cNvPr>
                <p14:cNvContentPartPr/>
                <p14:nvPr/>
              </p14:nvContentPartPr>
              <p14:xfrm>
                <a:off x="6273702" y="2496001"/>
                <a:ext cx="411840" cy="14400"/>
              </p14:xfrm>
            </p:contentPart>
          </mc:Choice>
          <mc:Fallback xmlns="">
            <p:pic>
              <p:nvPicPr>
                <p:cNvPr id="7" name="Ink 6">
                  <a:extLst>
                    <a:ext uri="{FF2B5EF4-FFF2-40B4-BE49-F238E27FC236}">
                      <a16:creationId xmlns:a16="http://schemas.microsoft.com/office/drawing/2014/main" id="{1CB1B6C4-7FB4-FB46-9ACA-FAE1667FBDAA}"/>
                    </a:ext>
                  </a:extLst>
                </p:cNvPr>
                <p:cNvPicPr/>
                <p:nvPr/>
              </p:nvPicPr>
              <p:blipFill>
                <a:blip r:embed="rId7"/>
                <a:stretch>
                  <a:fillRect/>
                </a:stretch>
              </p:blipFill>
              <p:spPr>
                <a:xfrm>
                  <a:off x="6237702" y="2460001"/>
                  <a:ext cx="483480" cy="86040"/>
                </a:xfrm>
                <a:prstGeom prst="rect">
                  <a:avLst/>
                </a:prstGeom>
              </p:spPr>
            </p:pic>
          </mc:Fallback>
        </mc:AlternateContent>
      </p:grpSp>
      <p:sp>
        <p:nvSpPr>
          <p:cNvPr id="12" name="Text Placeholder 2">
            <a:extLst>
              <a:ext uri="{FF2B5EF4-FFF2-40B4-BE49-F238E27FC236}">
                <a16:creationId xmlns:a16="http://schemas.microsoft.com/office/drawing/2014/main" id="{2A88852A-FAE4-974B-BD7C-F4C964048C16}"/>
              </a:ext>
            </a:extLst>
          </p:cNvPr>
          <p:cNvSpPr txBox="1">
            <a:spLocks/>
          </p:cNvSpPr>
          <p:nvPr/>
        </p:nvSpPr>
        <p:spPr>
          <a:xfrm>
            <a:off x="5281475" y="1293173"/>
            <a:ext cx="3873295" cy="2452743"/>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dirty="0"/>
              <a:t>Applications</a:t>
            </a:r>
          </a:p>
          <a:p>
            <a:pPr lvl="1"/>
            <a:r>
              <a:rPr lang="en-US" dirty="0"/>
              <a:t>Autonomous Driving</a:t>
            </a:r>
          </a:p>
          <a:p>
            <a:pPr lvl="1"/>
            <a:r>
              <a:rPr lang="en-US" dirty="0"/>
              <a:t>Medical Imaging</a:t>
            </a:r>
          </a:p>
          <a:p>
            <a:pPr lvl="1"/>
            <a:r>
              <a:rPr lang="en-US" dirty="0"/>
              <a:t>Facial Segmentation</a:t>
            </a:r>
          </a:p>
          <a:p>
            <a:pPr lvl="1"/>
            <a:r>
              <a:rPr lang="en-US" dirty="0"/>
              <a:t>Handwriting Detection</a:t>
            </a:r>
          </a:p>
          <a:p>
            <a:pPr lvl="1"/>
            <a:r>
              <a:rPr lang="en-US" dirty="0"/>
              <a:t>Agriculture</a:t>
            </a:r>
          </a:p>
          <a:p>
            <a:pPr lvl="1"/>
            <a:r>
              <a:rPr lang="en-US" dirty="0"/>
              <a:t>Fashion</a:t>
            </a:r>
          </a:p>
          <a:p>
            <a:pPr lvl="1"/>
            <a:r>
              <a:rPr lang="en-US" dirty="0"/>
              <a:t>Surveillance</a:t>
            </a:r>
          </a:p>
          <a:p>
            <a:pPr lvl="1"/>
            <a:r>
              <a:rPr lang="en-US" dirty="0"/>
              <a:t>Image editing</a:t>
            </a:r>
          </a:p>
        </p:txBody>
      </p:sp>
      <p:pic>
        <p:nvPicPr>
          <p:cNvPr id="17" name="Picture 16" descr="A collage of a person riding a bicycle&#10;&#10;Description automatically generated with low confidence">
            <a:extLst>
              <a:ext uri="{FF2B5EF4-FFF2-40B4-BE49-F238E27FC236}">
                <a16:creationId xmlns:a16="http://schemas.microsoft.com/office/drawing/2014/main" id="{A14913CE-84B2-264B-9675-AF1D2AA20FB7}"/>
              </a:ext>
            </a:extLst>
          </p:cNvPr>
          <p:cNvPicPr>
            <a:picLocks noChangeAspect="1"/>
          </p:cNvPicPr>
          <p:nvPr/>
        </p:nvPicPr>
        <p:blipFill rotWithShape="1">
          <a:blip r:embed="rId3"/>
          <a:srcRect l="5005" t="9220" r="69982" b="9973"/>
          <a:stretch/>
        </p:blipFill>
        <p:spPr>
          <a:xfrm>
            <a:off x="311700" y="1293172"/>
            <a:ext cx="1680451" cy="2452744"/>
          </a:xfrm>
          <a:prstGeom prst="rect">
            <a:avLst/>
          </a:prstGeom>
        </p:spPr>
      </p:pic>
      <p:sp>
        <p:nvSpPr>
          <p:cNvPr id="2" name="Slide Number Placeholder 1">
            <a:extLst>
              <a:ext uri="{FF2B5EF4-FFF2-40B4-BE49-F238E27FC236}">
                <a16:creationId xmlns:a16="http://schemas.microsoft.com/office/drawing/2014/main" id="{ECE32C1B-0157-C342-8AA6-C92B96416C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22FE8-2AD8-1945-B9DD-46E17586F618}"/>
              </a:ext>
            </a:extLst>
          </p:cNvPr>
          <p:cNvSpPr>
            <a:spLocks noGrp="1"/>
          </p:cNvSpPr>
          <p:nvPr>
            <p:ph type="title"/>
          </p:nvPr>
        </p:nvSpPr>
        <p:spPr>
          <a:xfrm>
            <a:off x="190500" y="445025"/>
            <a:ext cx="8953500" cy="572700"/>
          </a:xfrm>
        </p:spPr>
        <p:txBody>
          <a:bodyPr>
            <a:normAutofit fontScale="90000"/>
          </a:bodyPr>
          <a:lstStyle/>
          <a:p>
            <a:r>
              <a:rPr lang="en-US" dirty="0"/>
              <a:t>Semantic Segmentation with Boundary Exploration with Noise </a:t>
            </a:r>
          </a:p>
        </p:txBody>
      </p:sp>
      <p:pic>
        <p:nvPicPr>
          <p:cNvPr id="24" name="Picture 23" descr="Table&#10;&#10;Description automatically generated">
            <a:extLst>
              <a:ext uri="{FF2B5EF4-FFF2-40B4-BE49-F238E27FC236}">
                <a16:creationId xmlns:a16="http://schemas.microsoft.com/office/drawing/2014/main" id="{F9897D79-6828-524E-8FAF-21AD56EFC652}"/>
              </a:ext>
            </a:extLst>
          </p:cNvPr>
          <p:cNvPicPr>
            <a:picLocks noChangeAspect="1"/>
          </p:cNvPicPr>
          <p:nvPr/>
        </p:nvPicPr>
        <p:blipFill>
          <a:blip r:embed="rId3"/>
          <a:stretch>
            <a:fillRect/>
          </a:stretch>
        </p:blipFill>
        <p:spPr>
          <a:xfrm>
            <a:off x="107929" y="1017725"/>
            <a:ext cx="8928142" cy="3346704"/>
          </a:xfrm>
          <a:prstGeom prst="rect">
            <a:avLst/>
          </a:prstGeom>
        </p:spPr>
      </p:pic>
      <p:sp>
        <p:nvSpPr>
          <p:cNvPr id="3" name="Slide Number Placeholder 2">
            <a:extLst>
              <a:ext uri="{FF2B5EF4-FFF2-40B4-BE49-F238E27FC236}">
                <a16:creationId xmlns:a16="http://schemas.microsoft.com/office/drawing/2014/main" id="{3FF02F04-91DE-AB45-8E37-45507C8CA0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187726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86FB-0605-2241-9AE9-6760F7BF245F}"/>
              </a:ext>
            </a:extLst>
          </p:cNvPr>
          <p:cNvSpPr>
            <a:spLocks noGrp="1"/>
          </p:cNvSpPr>
          <p:nvPr>
            <p:ph type="title"/>
          </p:nvPr>
        </p:nvSpPr>
        <p:spPr/>
        <p:txBody>
          <a:bodyPr>
            <a:normAutofit fontScale="90000"/>
          </a:bodyPr>
          <a:lstStyle/>
          <a:p>
            <a:r>
              <a:rPr lang="en-US" dirty="0"/>
              <a:t>Estimating Class Sizes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D60521D-5C2D-1045-A0DF-F7B32A07DCFE}"/>
                  </a:ext>
                </a:extLst>
              </p:cNvPr>
              <p:cNvSpPr>
                <a:spLocks noGrp="1"/>
              </p:cNvSpPr>
              <p:nvPr>
                <p:ph type="body" idx="1"/>
              </p:nvPr>
            </p:nvSpPr>
            <p:spPr>
              <a:xfrm>
                <a:off x="311699" y="1152474"/>
                <a:ext cx="5821703" cy="3627343"/>
              </a:xfrm>
            </p:spPr>
            <p:txBody>
              <a:bodyPr>
                <a:normAutofit fontScale="92500"/>
              </a:bodyPr>
              <a:lstStyle/>
              <a:p>
                <a:r>
                  <a:rPr lang="en-US" dirty="0"/>
                  <a:t>Can we take advantage of volumetric losses </a:t>
                </a:r>
                <a:r>
                  <a:rPr lang="en-US" b="1" dirty="0"/>
                  <a:t>without</a:t>
                </a:r>
                <a:r>
                  <a:rPr lang="en-US" dirty="0"/>
                  <a:t> asking user to provide size information?</a:t>
                </a:r>
              </a:p>
              <a:p>
                <a:r>
                  <a:rPr lang="en-US" dirty="0"/>
                  <a:t>We develop an algorithm for adaptively estimating class sizes</a:t>
                </a:r>
              </a:p>
              <a:p>
                <a:r>
                  <a:rPr lang="en-US" dirty="0"/>
                  <a:t>Initialization step</a:t>
                </a:r>
              </a:p>
              <a:p>
                <a:pPr lvl="1"/>
                <a:r>
                  <a:rPr lang="en-US" dirty="0"/>
                  <a:t>Background: 50%</a:t>
                </a:r>
              </a:p>
              <a:p>
                <a:pPr lvl="1"/>
                <a:r>
                  <a:rPr lang="en-US" dirty="0"/>
                  <a:t>Foreground: 50% split amongst classes present</a:t>
                </a:r>
              </a:p>
              <a:p>
                <a:r>
                  <a:rPr lang="en-US" dirty="0"/>
                  <a:t>Re-estimation step</a:t>
                </a:r>
              </a:p>
              <a:p>
                <a:pPr lvl="1"/>
                <a14:m>
                  <m:oMath xmlns:m="http://schemas.openxmlformats.org/officeDocument/2006/math">
                    <m:r>
                      <m:rPr>
                        <m:nor/>
                      </m:rPr>
                      <a:rPr lang="en-US">
                        <a:latin typeface="Cambria Math" panose="02040503050406030204" pitchFamily="18" charset="0"/>
                      </a:rPr>
                      <m:t>R</m:t>
                    </m:r>
                    <m:r>
                      <m:rPr>
                        <m:nor/>
                      </m:rPr>
                      <a:rPr lang="en-US"/>
                      <m:t>un</m:t>
                    </m:r>
                    <m:r>
                      <m:rPr>
                        <m:nor/>
                      </m:rPr>
                      <a:rPr lang="en-US"/>
                      <m:t> </m:t>
                    </m:r>
                    <m:r>
                      <m:rPr>
                        <m:nor/>
                      </m:rPr>
                      <a:rPr lang="en-US"/>
                      <m:t>one</m:t>
                    </m:r>
                    <m:r>
                      <m:rPr>
                        <m:nor/>
                      </m:rPr>
                      <a:rPr lang="en-US"/>
                      <m:t> </m:t>
                    </m:r>
                    <m:r>
                      <m:rPr>
                        <m:nor/>
                      </m:rPr>
                      <a:rPr lang="en-US"/>
                      <m:t>epoch</m:t>
                    </m:r>
                    <m:r>
                      <m:rPr>
                        <m:nor/>
                      </m:rPr>
                      <a:rPr lang="en-US"/>
                      <m:t> </m:t>
                    </m:r>
                    <m:r>
                      <m:rPr>
                        <m:nor/>
                      </m:rPr>
                      <a:rPr lang="en-US"/>
                      <m:t>of</m:t>
                    </m:r>
                    <m:r>
                      <m:rPr>
                        <m:nor/>
                      </m:rPr>
                      <a:rPr lang="en-US"/>
                      <m:t> </m:t>
                    </m:r>
                    <m:r>
                      <m:rPr>
                        <m:nor/>
                      </m:rPr>
                      <a:rPr lang="en-US"/>
                      <m:t>training</m:t>
                    </m:r>
                    <m:r>
                      <m:rPr>
                        <m:nor/>
                      </m:rPr>
                      <a:rPr lang="en-US"/>
                      <m:t> </m:t>
                    </m:r>
                    <m:r>
                      <m:rPr>
                        <m:nor/>
                      </m:rPr>
                      <a:rPr lang="en-US"/>
                      <m:t>with</m:t>
                    </m:r>
                    <m:r>
                      <m:rPr>
                        <m:nor/>
                      </m:rPr>
                      <a:rPr lang="en-US"/>
                      <m:t> </m:t>
                    </m:r>
                    <m:r>
                      <m:rPr>
                        <m:nor/>
                      </m:rPr>
                      <a:rPr lang="en-US" smtClean="0"/>
                      <m:t>current</m:t>
                    </m:r>
                    <m:r>
                      <m:rPr>
                        <m:nor/>
                      </m:rPr>
                      <a:rPr lang="en-US"/>
                      <m:t> </m:t>
                    </m:r>
                    <m:r>
                      <m:rPr>
                        <m:nor/>
                      </m:rPr>
                      <a:rPr lang="en-US"/>
                      <m:t>size</m:t>
                    </m:r>
                    <m:r>
                      <m:rPr>
                        <m:nor/>
                      </m:rPr>
                      <a:rPr lang="en-US"/>
                      <m:t> </m:t>
                    </m:r>
                    <m:r>
                      <m:rPr>
                        <m:nor/>
                      </m:rPr>
                      <a:rPr lang="en-US"/>
                      <m:t>estimates</m:t>
                    </m:r>
                  </m:oMath>
                </a14:m>
                <a:endParaRPr lang="en-US" dirty="0"/>
              </a:p>
              <a:p>
                <a:pPr lvl="1"/>
                <a:r>
                  <a:rPr lang="en-US" dirty="0"/>
                  <a:t>In each image, compute class size</a:t>
                </a:r>
              </a:p>
              <a:p>
                <a:pPr lvl="1"/>
                <a:r>
                  <a:rPr lang="en-US" dirty="0"/>
                  <a:t>If class size increased from the current estimate, increase the class size</a:t>
                </a:r>
              </a:p>
              <a:p>
                <a:pPr lvl="1"/>
                <a:r>
                  <a:rPr lang="en-US" dirty="0"/>
                  <a:t>Similarly, if class size decreased, decrease its estimated size</a:t>
                </a:r>
              </a:p>
              <a:p>
                <a:pPr lvl="1"/>
                <a:endParaRPr lang="en-US" dirty="0"/>
              </a:p>
            </p:txBody>
          </p:sp>
        </mc:Choice>
        <mc:Fallback xmlns="">
          <p:sp>
            <p:nvSpPr>
              <p:cNvPr id="3" name="Text Placeholder 2">
                <a:extLst>
                  <a:ext uri="{FF2B5EF4-FFF2-40B4-BE49-F238E27FC236}">
                    <a16:creationId xmlns:a16="http://schemas.microsoft.com/office/drawing/2014/main" id="{3D60521D-5C2D-1045-A0DF-F7B32A07DCFE}"/>
                  </a:ext>
                </a:extLst>
              </p:cNvPr>
              <p:cNvSpPr>
                <a:spLocks noGrp="1" noRot="1" noChangeAspect="1" noMove="1" noResize="1" noEditPoints="1" noAdjustHandles="1" noChangeArrowheads="1" noChangeShapeType="1" noTextEdit="1"/>
              </p:cNvSpPr>
              <p:nvPr>
                <p:ph type="body" idx="1"/>
              </p:nvPr>
            </p:nvSpPr>
            <p:spPr>
              <a:xfrm>
                <a:off x="311699" y="1152474"/>
                <a:ext cx="5821703" cy="3627343"/>
              </a:xfrm>
              <a:blipFill>
                <a:blip r:embed="rId3"/>
                <a:stretch>
                  <a:fillRect/>
                </a:stretch>
              </a:blipFill>
            </p:spPr>
            <p:txBody>
              <a:bodyPr/>
              <a:lstStyle/>
              <a:p>
                <a:r>
                  <a:rPr lang="en-US">
                    <a:noFill/>
                  </a:rPr>
                  <a:t> </a:t>
                </a:r>
              </a:p>
            </p:txBody>
          </p:sp>
        </mc:Fallback>
      </mc:AlternateContent>
      <p:pic>
        <p:nvPicPr>
          <p:cNvPr id="6" name="Picture 5" descr="A person riding a horse&#10;&#10;Description automatically generated with medium confidence">
            <a:extLst>
              <a:ext uri="{FF2B5EF4-FFF2-40B4-BE49-F238E27FC236}">
                <a16:creationId xmlns:a16="http://schemas.microsoft.com/office/drawing/2014/main" id="{3B287473-9E5A-ED44-B821-0A102DD387EC}"/>
              </a:ext>
            </a:extLst>
          </p:cNvPr>
          <p:cNvPicPr>
            <a:picLocks noChangeAspect="1"/>
          </p:cNvPicPr>
          <p:nvPr/>
        </p:nvPicPr>
        <p:blipFill rotWithShape="1">
          <a:blip r:embed="rId4"/>
          <a:srcRect l="52137"/>
          <a:stretch/>
        </p:blipFill>
        <p:spPr>
          <a:xfrm>
            <a:off x="6243264" y="482659"/>
            <a:ext cx="2479175" cy="3266549"/>
          </a:xfrm>
          <a:prstGeom prst="rect">
            <a:avLst/>
          </a:prstGeom>
        </p:spPr>
      </p:pic>
      <p:sp>
        <p:nvSpPr>
          <p:cNvPr id="7" name="TextBox 6">
            <a:extLst>
              <a:ext uri="{FF2B5EF4-FFF2-40B4-BE49-F238E27FC236}">
                <a16:creationId xmlns:a16="http://schemas.microsoft.com/office/drawing/2014/main" id="{E108D660-E540-AE40-AB49-8CFA94C4CE59}"/>
              </a:ext>
            </a:extLst>
          </p:cNvPr>
          <p:cNvSpPr txBox="1"/>
          <p:nvPr/>
        </p:nvSpPr>
        <p:spPr>
          <a:xfrm>
            <a:off x="6701801" y="3749208"/>
            <a:ext cx="1562100" cy="954107"/>
          </a:xfrm>
          <a:prstGeom prst="rect">
            <a:avLst/>
          </a:prstGeom>
          <a:noFill/>
          <a:ln>
            <a:solidFill>
              <a:schemeClr val="tx1"/>
            </a:solidFill>
          </a:ln>
        </p:spPr>
        <p:txBody>
          <a:bodyPr wrap="square" rtlCol="0">
            <a:spAutoFit/>
          </a:bodyPr>
          <a:lstStyle/>
          <a:p>
            <a:r>
              <a:rPr lang="en-US" dirty="0"/>
              <a:t>Background: 0.5</a:t>
            </a:r>
          </a:p>
          <a:p>
            <a:r>
              <a:rPr lang="en-US" dirty="0">
                <a:solidFill>
                  <a:srgbClr val="C37779"/>
                </a:solidFill>
              </a:rPr>
              <a:t>Person</a:t>
            </a:r>
            <a:r>
              <a:rPr lang="en-US" dirty="0"/>
              <a:t>: 0.1667</a:t>
            </a:r>
          </a:p>
          <a:p>
            <a:r>
              <a:rPr lang="en-US" dirty="0">
                <a:solidFill>
                  <a:srgbClr val="D20082"/>
                </a:solidFill>
              </a:rPr>
              <a:t>Horse</a:t>
            </a:r>
            <a:r>
              <a:rPr lang="en-US" dirty="0"/>
              <a:t>: 0.1667</a:t>
            </a:r>
          </a:p>
          <a:p>
            <a:r>
              <a:rPr lang="en-US" dirty="0">
                <a:solidFill>
                  <a:srgbClr val="808080"/>
                </a:solidFill>
              </a:rPr>
              <a:t>Cars</a:t>
            </a:r>
            <a:r>
              <a:rPr lang="en-US" dirty="0"/>
              <a:t>: 0.1667</a:t>
            </a:r>
          </a:p>
        </p:txBody>
      </p:sp>
      <p:sp>
        <p:nvSpPr>
          <p:cNvPr id="4" name="Slide Number Placeholder 3">
            <a:extLst>
              <a:ext uri="{FF2B5EF4-FFF2-40B4-BE49-F238E27FC236}">
                <a16:creationId xmlns:a16="http://schemas.microsoft.com/office/drawing/2014/main" id="{FD3D4DE8-452A-2348-9089-6AB14E8181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42121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7165-9A6D-1243-A806-199C61249A52}"/>
              </a:ext>
            </a:extLst>
          </p:cNvPr>
          <p:cNvSpPr>
            <a:spLocks noGrp="1"/>
          </p:cNvSpPr>
          <p:nvPr>
            <p:ph type="title"/>
          </p:nvPr>
        </p:nvSpPr>
        <p:spPr/>
        <p:txBody>
          <a:bodyPr>
            <a:normAutofit fontScale="90000"/>
          </a:bodyPr>
          <a:lstStyle/>
          <a:p>
            <a:r>
              <a:rPr lang="en-US" dirty="0"/>
              <a:t>Single Stage Segmentation Results</a:t>
            </a:r>
          </a:p>
        </p:txBody>
      </p:sp>
      <p:sp>
        <p:nvSpPr>
          <p:cNvPr id="3" name="Text Placeholder 2">
            <a:extLst>
              <a:ext uri="{FF2B5EF4-FFF2-40B4-BE49-F238E27FC236}">
                <a16:creationId xmlns:a16="http://schemas.microsoft.com/office/drawing/2014/main" id="{82637600-93CD-B04C-8D05-80BDDF8B6CB3}"/>
              </a:ext>
            </a:extLst>
          </p:cNvPr>
          <p:cNvSpPr>
            <a:spLocks noGrp="1"/>
          </p:cNvSpPr>
          <p:nvPr>
            <p:ph type="body" idx="1"/>
          </p:nvPr>
        </p:nvSpPr>
        <p:spPr/>
        <p:txBody>
          <a:bodyPr/>
          <a:lstStyle/>
          <a:p>
            <a:r>
              <a:rPr lang="en-US" dirty="0"/>
              <a:t>Joint Saliency and Semantic Segmentation</a:t>
            </a:r>
            <a:endParaRPr lang="en-US" sz="2000" dirty="0"/>
          </a:p>
          <a:p>
            <a:endParaRPr lang="en-US" dirty="0"/>
          </a:p>
          <a:p>
            <a:endParaRPr lang="en-US" dirty="0"/>
          </a:p>
          <a:p>
            <a:endParaRPr lang="en-US" dirty="0"/>
          </a:p>
          <a:p>
            <a:endParaRPr lang="en-US" dirty="0"/>
          </a:p>
          <a:p>
            <a:r>
              <a:rPr lang="en-US" dirty="0"/>
              <a:t>Single Stage Semantic Segmentation</a:t>
            </a:r>
          </a:p>
          <a:p>
            <a:endParaRPr lang="en-US" dirty="0"/>
          </a:p>
        </p:txBody>
      </p:sp>
      <p:pic>
        <p:nvPicPr>
          <p:cNvPr id="10" name="Picture 9" descr="Table&#10;&#10;Description automatically generated">
            <a:extLst>
              <a:ext uri="{FF2B5EF4-FFF2-40B4-BE49-F238E27FC236}">
                <a16:creationId xmlns:a16="http://schemas.microsoft.com/office/drawing/2014/main" id="{0A8C6A0B-0DD3-2841-AF70-D416229D40AC}"/>
              </a:ext>
            </a:extLst>
          </p:cNvPr>
          <p:cNvPicPr>
            <a:picLocks noChangeAspect="1"/>
          </p:cNvPicPr>
          <p:nvPr/>
        </p:nvPicPr>
        <p:blipFill>
          <a:blip r:embed="rId3"/>
          <a:stretch>
            <a:fillRect/>
          </a:stretch>
        </p:blipFill>
        <p:spPr>
          <a:xfrm>
            <a:off x="705113" y="3174160"/>
            <a:ext cx="8127187" cy="1061728"/>
          </a:xfrm>
          <a:prstGeom prst="rect">
            <a:avLst/>
          </a:prstGeom>
        </p:spPr>
      </p:pic>
      <p:pic>
        <p:nvPicPr>
          <p:cNvPr id="12" name="Picture 11" descr="Table&#10;&#10;Description automatically generated">
            <a:extLst>
              <a:ext uri="{FF2B5EF4-FFF2-40B4-BE49-F238E27FC236}">
                <a16:creationId xmlns:a16="http://schemas.microsoft.com/office/drawing/2014/main" id="{26B48178-60F2-7E40-8143-38CEC3C27C2F}"/>
              </a:ext>
            </a:extLst>
          </p:cNvPr>
          <p:cNvPicPr>
            <a:picLocks noChangeAspect="1"/>
          </p:cNvPicPr>
          <p:nvPr/>
        </p:nvPicPr>
        <p:blipFill>
          <a:blip r:embed="rId4"/>
          <a:stretch>
            <a:fillRect/>
          </a:stretch>
        </p:blipFill>
        <p:spPr>
          <a:xfrm>
            <a:off x="705113" y="1632966"/>
            <a:ext cx="8142240" cy="1060704"/>
          </a:xfrm>
          <a:prstGeom prst="rect">
            <a:avLst/>
          </a:prstGeom>
        </p:spPr>
      </p:pic>
      <p:sp>
        <p:nvSpPr>
          <p:cNvPr id="4" name="Slide Number Placeholder 3">
            <a:extLst>
              <a:ext uri="{FF2B5EF4-FFF2-40B4-BE49-F238E27FC236}">
                <a16:creationId xmlns:a16="http://schemas.microsoft.com/office/drawing/2014/main" id="{494DCC50-35E5-2446-A53F-1B39EDC3AF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130953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7165-9A6D-1243-A806-199C61249A52}"/>
              </a:ext>
            </a:extLst>
          </p:cNvPr>
          <p:cNvSpPr>
            <a:spLocks noGrp="1"/>
          </p:cNvSpPr>
          <p:nvPr>
            <p:ph type="title"/>
          </p:nvPr>
        </p:nvSpPr>
        <p:spPr/>
        <p:txBody>
          <a:bodyPr>
            <a:normAutofit fontScale="90000"/>
          </a:bodyPr>
          <a:lstStyle/>
          <a:p>
            <a:r>
              <a:rPr lang="en-US" dirty="0"/>
              <a:t>Two Stage Segmentation Results</a:t>
            </a:r>
          </a:p>
        </p:txBody>
      </p:sp>
      <p:sp>
        <p:nvSpPr>
          <p:cNvPr id="3" name="Text Placeholder 2">
            <a:extLst>
              <a:ext uri="{FF2B5EF4-FFF2-40B4-BE49-F238E27FC236}">
                <a16:creationId xmlns:a16="http://schemas.microsoft.com/office/drawing/2014/main" id="{82637600-93CD-B04C-8D05-80BDDF8B6CB3}"/>
              </a:ext>
            </a:extLst>
          </p:cNvPr>
          <p:cNvSpPr>
            <a:spLocks noGrp="1"/>
          </p:cNvSpPr>
          <p:nvPr>
            <p:ph type="body" idx="1"/>
          </p:nvPr>
        </p:nvSpPr>
        <p:spPr/>
        <p:txBody>
          <a:bodyPr/>
          <a:lstStyle/>
          <a:p>
            <a:r>
              <a:rPr lang="en-US" dirty="0"/>
              <a:t>Semantic Segmentation via Sub-Category</a:t>
            </a:r>
            <a:endParaRPr lang="en-US" sz="2000" dirty="0"/>
          </a:p>
          <a:p>
            <a:endParaRPr lang="en-US" dirty="0"/>
          </a:p>
          <a:p>
            <a:endParaRPr lang="en-US" dirty="0"/>
          </a:p>
          <a:p>
            <a:endParaRPr lang="en-US" dirty="0"/>
          </a:p>
          <a:p>
            <a:endParaRPr lang="en-US" dirty="0"/>
          </a:p>
          <a:p>
            <a:r>
              <a:rPr lang="en-US" dirty="0"/>
              <a:t>Semantic Segmentation with Boundary Exploration</a:t>
            </a:r>
          </a:p>
          <a:p>
            <a:endParaRPr lang="en-US" dirty="0"/>
          </a:p>
        </p:txBody>
      </p:sp>
      <p:pic>
        <p:nvPicPr>
          <p:cNvPr id="5" name="Picture 4" descr="Table&#10;&#10;Description automatically generated with medium confidence">
            <a:extLst>
              <a:ext uri="{FF2B5EF4-FFF2-40B4-BE49-F238E27FC236}">
                <a16:creationId xmlns:a16="http://schemas.microsoft.com/office/drawing/2014/main" id="{ADD2FB16-6753-B74B-AB75-5CFF471EF9FD}"/>
              </a:ext>
            </a:extLst>
          </p:cNvPr>
          <p:cNvPicPr>
            <a:picLocks noChangeAspect="1"/>
          </p:cNvPicPr>
          <p:nvPr/>
        </p:nvPicPr>
        <p:blipFill>
          <a:blip r:embed="rId3"/>
          <a:stretch>
            <a:fillRect/>
          </a:stretch>
        </p:blipFill>
        <p:spPr>
          <a:xfrm>
            <a:off x="590624" y="1640853"/>
            <a:ext cx="7962752" cy="1060704"/>
          </a:xfrm>
          <a:prstGeom prst="rect">
            <a:avLst/>
          </a:prstGeom>
        </p:spPr>
      </p:pic>
      <p:pic>
        <p:nvPicPr>
          <p:cNvPr id="7" name="Picture 6" descr="Table&#10;&#10;Description automatically generated">
            <a:extLst>
              <a:ext uri="{FF2B5EF4-FFF2-40B4-BE49-F238E27FC236}">
                <a16:creationId xmlns:a16="http://schemas.microsoft.com/office/drawing/2014/main" id="{799151E2-C258-0C4F-A305-B1C50EF25762}"/>
              </a:ext>
            </a:extLst>
          </p:cNvPr>
          <p:cNvPicPr>
            <a:picLocks noChangeAspect="1"/>
          </p:cNvPicPr>
          <p:nvPr/>
        </p:nvPicPr>
        <p:blipFill>
          <a:blip r:embed="rId4"/>
          <a:stretch>
            <a:fillRect/>
          </a:stretch>
        </p:blipFill>
        <p:spPr>
          <a:xfrm>
            <a:off x="590624" y="3189935"/>
            <a:ext cx="8076500" cy="1060704"/>
          </a:xfrm>
          <a:prstGeom prst="rect">
            <a:avLst/>
          </a:prstGeom>
        </p:spPr>
      </p:pic>
      <p:sp>
        <p:nvSpPr>
          <p:cNvPr id="4" name="Slide Number Placeholder 3">
            <a:extLst>
              <a:ext uri="{FF2B5EF4-FFF2-40B4-BE49-F238E27FC236}">
                <a16:creationId xmlns:a16="http://schemas.microsoft.com/office/drawing/2014/main" id="{60843074-4CBB-CC45-B528-26AA53F9B9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273041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A7E63-E536-0641-9C71-DEB2FB4442C4}"/>
              </a:ext>
            </a:extLst>
          </p:cNvPr>
          <p:cNvSpPr>
            <a:spLocks noGrp="1"/>
          </p:cNvSpPr>
          <p:nvPr>
            <p:ph type="title"/>
          </p:nvPr>
        </p:nvSpPr>
        <p:spPr/>
        <p:txBody>
          <a:bodyPr>
            <a:normAutofit fontScale="90000"/>
          </a:bodyPr>
          <a:lstStyle/>
          <a:p>
            <a:r>
              <a:rPr lang="en-US" dirty="0"/>
              <a:t>Conclusion and Future Work</a:t>
            </a:r>
          </a:p>
        </p:txBody>
      </p:sp>
      <p:sp>
        <p:nvSpPr>
          <p:cNvPr id="3" name="Text Placeholder 2">
            <a:extLst>
              <a:ext uri="{FF2B5EF4-FFF2-40B4-BE49-F238E27FC236}">
                <a16:creationId xmlns:a16="http://schemas.microsoft.com/office/drawing/2014/main" id="{0F4A88C0-B6D8-E745-AC39-5D29120437AB}"/>
              </a:ext>
            </a:extLst>
          </p:cNvPr>
          <p:cNvSpPr>
            <a:spLocks noGrp="1"/>
          </p:cNvSpPr>
          <p:nvPr>
            <p:ph type="body" idx="1"/>
          </p:nvPr>
        </p:nvSpPr>
        <p:spPr>
          <a:xfrm>
            <a:off x="311700" y="1152474"/>
            <a:ext cx="8520600" cy="3991025"/>
          </a:xfrm>
        </p:spPr>
        <p:txBody>
          <a:bodyPr>
            <a:normAutofit lnSpcReduction="10000"/>
          </a:bodyPr>
          <a:lstStyle/>
          <a:p>
            <a:pPr>
              <a:buFont typeface="+mj-lt"/>
              <a:buAutoNum type="arabicPeriod"/>
            </a:pPr>
            <a:r>
              <a:rPr lang="en-US" dirty="0"/>
              <a:t>Volumetric Supervision improves results</a:t>
            </a:r>
          </a:p>
          <a:p>
            <a:pPr>
              <a:buFont typeface="+mj-lt"/>
              <a:buAutoNum type="arabicPeriod"/>
            </a:pPr>
            <a:endParaRPr lang="en-US" dirty="0"/>
          </a:p>
          <a:p>
            <a:pPr>
              <a:buFont typeface="+mj-lt"/>
              <a:buAutoNum type="arabicPeriod"/>
            </a:pPr>
            <a:r>
              <a:rPr lang="en-US" dirty="0"/>
              <a:t>Quadratic Volumetric Loss &gt; Outside Quadratic Volumetric Loss </a:t>
            </a:r>
          </a:p>
          <a:p>
            <a:pPr>
              <a:buFont typeface="+mj-lt"/>
              <a:buAutoNum type="arabicPeriod"/>
            </a:pPr>
            <a:endParaRPr lang="en-US" dirty="0"/>
          </a:p>
          <a:p>
            <a:pPr>
              <a:buFont typeface="+mj-lt"/>
              <a:buAutoNum type="arabicPeriod"/>
            </a:pPr>
            <a:r>
              <a:rPr lang="en-US" dirty="0"/>
              <a:t>The approach is sensitive to wrong annotations </a:t>
            </a:r>
          </a:p>
          <a:p>
            <a:pPr>
              <a:buFont typeface="+mj-lt"/>
              <a:buAutoNum type="arabicPeriod"/>
            </a:pPr>
            <a:endParaRPr lang="en-US" dirty="0"/>
          </a:p>
          <a:p>
            <a:pPr>
              <a:buFont typeface="+mj-lt"/>
              <a:buAutoNum type="arabicPeriod"/>
            </a:pPr>
            <a:r>
              <a:rPr lang="en-US" dirty="0"/>
              <a:t>Our method for estimating class size automatically is promising, but not always helpful</a:t>
            </a:r>
          </a:p>
          <a:p>
            <a:pPr>
              <a:buFont typeface="+mj-lt"/>
              <a:buAutoNum type="arabicPeriod"/>
            </a:pPr>
            <a:endParaRPr lang="en-US" dirty="0"/>
          </a:p>
          <a:p>
            <a:pPr marL="114300" indent="0">
              <a:buNone/>
            </a:pPr>
            <a:r>
              <a:rPr lang="en-US" dirty="0"/>
              <a:t>Future Work</a:t>
            </a:r>
          </a:p>
          <a:p>
            <a:r>
              <a:rPr lang="en-US" dirty="0"/>
              <a:t>Improving automatic class size estimation</a:t>
            </a:r>
          </a:p>
          <a:p>
            <a:pPr lvl="1"/>
            <a:r>
              <a:rPr lang="en-US" dirty="0"/>
              <a:t>Explore weighted combination of size previous and current epoch</a:t>
            </a:r>
          </a:p>
          <a:p>
            <a:r>
              <a:rPr lang="en-US" dirty="0"/>
              <a:t>Semi supervised semantic segmentation </a:t>
            </a:r>
          </a:p>
          <a:p>
            <a:pPr>
              <a:buFont typeface="+mj-lt"/>
              <a:buAutoNum type="arabicPeriod"/>
            </a:pPr>
            <a:endParaRPr lang="en-US" dirty="0"/>
          </a:p>
          <a:p>
            <a:endParaRPr lang="en-US" dirty="0"/>
          </a:p>
        </p:txBody>
      </p:sp>
      <p:sp>
        <p:nvSpPr>
          <p:cNvPr id="4" name="Slide Number Placeholder 3">
            <a:extLst>
              <a:ext uri="{FF2B5EF4-FFF2-40B4-BE49-F238E27FC236}">
                <a16:creationId xmlns:a16="http://schemas.microsoft.com/office/drawing/2014/main" id="{F5ADB570-C0B7-1647-8241-371396C2D9A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203944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6447D-F715-6D4B-B192-F0F6F7992713}"/>
              </a:ext>
            </a:extLst>
          </p:cNvPr>
          <p:cNvSpPr>
            <a:spLocks noGrp="1"/>
          </p:cNvSpPr>
          <p:nvPr>
            <p:ph type="title"/>
          </p:nvPr>
        </p:nvSpPr>
        <p:spPr>
          <a:xfrm>
            <a:off x="311700" y="2285400"/>
            <a:ext cx="8520600" cy="572700"/>
          </a:xfrm>
        </p:spPr>
        <p:txBody>
          <a:bodyPr>
            <a:normAutofit fontScale="90000"/>
          </a:bodyPr>
          <a:lstStyle/>
          <a:p>
            <a:pPr algn="ctr"/>
            <a:r>
              <a:rPr lang="en-US" dirty="0"/>
              <a:t>Thank you for listening</a:t>
            </a:r>
          </a:p>
        </p:txBody>
      </p:sp>
      <p:sp>
        <p:nvSpPr>
          <p:cNvPr id="4" name="Slide Number Placeholder 3">
            <a:extLst>
              <a:ext uri="{FF2B5EF4-FFF2-40B4-BE49-F238E27FC236}">
                <a16:creationId xmlns:a16="http://schemas.microsoft.com/office/drawing/2014/main" id="{D8AFF176-CFAE-4F4A-9AC9-8E464AD358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3471239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3C89A-6C74-2E43-B692-2E8837DA0F2B}"/>
              </a:ext>
            </a:extLst>
          </p:cNvPr>
          <p:cNvSpPr>
            <a:spLocks noGrp="1"/>
          </p:cNvSpPr>
          <p:nvPr>
            <p:ph type="title"/>
          </p:nvPr>
        </p:nvSpPr>
        <p:spPr/>
        <p:txBody>
          <a:bodyPr>
            <a:normAutofit fontScale="90000"/>
          </a:bodyPr>
          <a:lstStyle/>
          <a:p>
            <a:r>
              <a:rPr lang="en-US" dirty="0"/>
              <a:t>Semantic Segmentation</a:t>
            </a:r>
          </a:p>
        </p:txBody>
      </p:sp>
      <p:pic>
        <p:nvPicPr>
          <p:cNvPr id="4" name="Picture 3" descr="A collage of a person riding a bicycle&#10;&#10;Description automatically generated with low confidence">
            <a:extLst>
              <a:ext uri="{FF2B5EF4-FFF2-40B4-BE49-F238E27FC236}">
                <a16:creationId xmlns:a16="http://schemas.microsoft.com/office/drawing/2014/main" id="{9016C605-6722-B143-85AB-A358DB0A9B26}"/>
              </a:ext>
            </a:extLst>
          </p:cNvPr>
          <p:cNvPicPr>
            <a:picLocks noChangeAspect="1"/>
          </p:cNvPicPr>
          <p:nvPr/>
        </p:nvPicPr>
        <p:blipFill rotWithShape="1">
          <a:blip r:embed="rId3"/>
          <a:srcRect l="5402" t="10491" r="70748" b="11196"/>
          <a:stretch/>
        </p:blipFill>
        <p:spPr>
          <a:xfrm>
            <a:off x="524435" y="1042147"/>
            <a:ext cx="1015254" cy="1506071"/>
          </a:xfrm>
          <a:prstGeom prst="rect">
            <a:avLst/>
          </a:prstGeom>
        </p:spPr>
      </p:pic>
      <p:pic>
        <p:nvPicPr>
          <p:cNvPr id="17" name="Picture 16" descr="A collage of a person riding a bicycle&#10;&#10;Description automatically generated with low confidence">
            <a:extLst>
              <a:ext uri="{FF2B5EF4-FFF2-40B4-BE49-F238E27FC236}">
                <a16:creationId xmlns:a16="http://schemas.microsoft.com/office/drawing/2014/main" id="{781D2091-7E50-DA49-89A0-F1C2EA5D1157}"/>
              </a:ext>
            </a:extLst>
          </p:cNvPr>
          <p:cNvPicPr>
            <a:picLocks noChangeAspect="1"/>
          </p:cNvPicPr>
          <p:nvPr/>
        </p:nvPicPr>
        <p:blipFill rotWithShape="1">
          <a:blip r:embed="rId3"/>
          <a:srcRect l="50220" t="10141" r="26473" b="10894"/>
          <a:stretch/>
        </p:blipFill>
        <p:spPr>
          <a:xfrm>
            <a:off x="3275729" y="1017725"/>
            <a:ext cx="1015254" cy="1554025"/>
          </a:xfrm>
          <a:prstGeom prst="rect">
            <a:avLst/>
          </a:prstGeom>
        </p:spPr>
      </p:pic>
      <p:sp>
        <p:nvSpPr>
          <p:cNvPr id="18" name="Google Shape;97;p18">
            <a:extLst>
              <a:ext uri="{FF2B5EF4-FFF2-40B4-BE49-F238E27FC236}">
                <a16:creationId xmlns:a16="http://schemas.microsoft.com/office/drawing/2014/main" id="{0069E4FF-5F0D-9741-9852-9C1544B43274}"/>
              </a:ext>
            </a:extLst>
          </p:cNvPr>
          <p:cNvSpPr/>
          <p:nvPr/>
        </p:nvSpPr>
        <p:spPr>
          <a:xfrm>
            <a:off x="1889734" y="1508387"/>
            <a:ext cx="1035950" cy="57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Model</a:t>
            </a:r>
            <a:endParaRPr/>
          </a:p>
        </p:txBody>
      </p:sp>
      <p:cxnSp>
        <p:nvCxnSpPr>
          <p:cNvPr id="22" name="Straight Arrow Connector 21">
            <a:extLst>
              <a:ext uri="{FF2B5EF4-FFF2-40B4-BE49-F238E27FC236}">
                <a16:creationId xmlns:a16="http://schemas.microsoft.com/office/drawing/2014/main" id="{30D15206-70FC-EB41-93B6-4A10C82A11BE}"/>
              </a:ext>
            </a:extLst>
          </p:cNvPr>
          <p:cNvCxnSpPr>
            <a:stCxn id="18" idx="3"/>
            <a:endCxn id="17" idx="1"/>
          </p:cNvCxnSpPr>
          <p:nvPr/>
        </p:nvCxnSpPr>
        <p:spPr>
          <a:xfrm>
            <a:off x="2925684" y="1794737"/>
            <a:ext cx="35004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7440A62-4ECA-5349-BEBE-EE43B021CF15}"/>
              </a:ext>
            </a:extLst>
          </p:cNvPr>
          <p:cNvCxnSpPr>
            <a:stCxn id="4" idx="3"/>
            <a:endCxn id="18" idx="1"/>
          </p:cNvCxnSpPr>
          <p:nvPr/>
        </p:nvCxnSpPr>
        <p:spPr>
          <a:xfrm flipV="1">
            <a:off x="1539689" y="1794737"/>
            <a:ext cx="350045" cy="446"/>
          </a:xfrm>
          <a:prstGeom prst="line">
            <a:avLst/>
          </a:prstGeom>
        </p:spPr>
        <p:style>
          <a:lnRef idx="1">
            <a:schemeClr val="accent1"/>
          </a:lnRef>
          <a:fillRef idx="0">
            <a:schemeClr val="accent1"/>
          </a:fillRef>
          <a:effectRef idx="0">
            <a:schemeClr val="accent1"/>
          </a:effectRef>
          <a:fontRef idx="minor">
            <a:schemeClr val="tx1"/>
          </a:fontRef>
        </p:style>
      </p:cxnSp>
      <p:grpSp>
        <p:nvGrpSpPr>
          <p:cNvPr id="25" name="Google Shape;103;p18">
            <a:extLst>
              <a:ext uri="{FF2B5EF4-FFF2-40B4-BE49-F238E27FC236}">
                <a16:creationId xmlns:a16="http://schemas.microsoft.com/office/drawing/2014/main" id="{9D9D27EC-10B0-874F-A6D9-E457227B1C88}"/>
              </a:ext>
            </a:extLst>
          </p:cNvPr>
          <p:cNvGrpSpPr/>
          <p:nvPr/>
        </p:nvGrpSpPr>
        <p:grpSpPr>
          <a:xfrm>
            <a:off x="548738" y="3144450"/>
            <a:ext cx="3743912" cy="1516677"/>
            <a:chOff x="311703" y="877050"/>
            <a:chExt cx="3881663" cy="1431642"/>
          </a:xfrm>
        </p:grpSpPr>
        <p:pic>
          <p:nvPicPr>
            <p:cNvPr id="26" name="Google Shape;104;p18">
              <a:extLst>
                <a:ext uri="{FF2B5EF4-FFF2-40B4-BE49-F238E27FC236}">
                  <a16:creationId xmlns:a16="http://schemas.microsoft.com/office/drawing/2014/main" id="{7A422AB8-F48D-9742-97C0-4A02F1B5CE87}"/>
                </a:ext>
              </a:extLst>
            </p:cNvPr>
            <p:cNvPicPr preferRelativeResize="0"/>
            <p:nvPr/>
          </p:nvPicPr>
          <p:blipFill>
            <a:blip r:embed="rId4">
              <a:alphaModFix/>
            </a:blip>
            <a:stretch>
              <a:fillRect/>
            </a:stretch>
          </p:blipFill>
          <p:spPr>
            <a:xfrm>
              <a:off x="311705" y="886765"/>
              <a:ext cx="878506" cy="671674"/>
            </a:xfrm>
            <a:prstGeom prst="rect">
              <a:avLst/>
            </a:prstGeom>
            <a:noFill/>
            <a:ln>
              <a:noFill/>
            </a:ln>
          </p:spPr>
        </p:pic>
        <p:pic>
          <p:nvPicPr>
            <p:cNvPr id="27" name="Google Shape;105;p18">
              <a:extLst>
                <a:ext uri="{FF2B5EF4-FFF2-40B4-BE49-F238E27FC236}">
                  <a16:creationId xmlns:a16="http://schemas.microsoft.com/office/drawing/2014/main" id="{F1615AFF-DF04-A84B-A8A1-255758C30EF3}"/>
                </a:ext>
              </a:extLst>
            </p:cNvPr>
            <p:cNvPicPr preferRelativeResize="0"/>
            <p:nvPr/>
          </p:nvPicPr>
          <p:blipFill>
            <a:blip r:embed="rId5">
              <a:alphaModFix/>
            </a:blip>
            <a:stretch>
              <a:fillRect/>
            </a:stretch>
          </p:blipFill>
          <p:spPr>
            <a:xfrm>
              <a:off x="1317722" y="891946"/>
              <a:ext cx="859030" cy="656787"/>
            </a:xfrm>
            <a:prstGeom prst="rect">
              <a:avLst/>
            </a:prstGeom>
            <a:noFill/>
            <a:ln>
              <a:noFill/>
            </a:ln>
          </p:spPr>
        </p:pic>
        <p:pic>
          <p:nvPicPr>
            <p:cNvPr id="28" name="Google Shape;106;p18">
              <a:extLst>
                <a:ext uri="{FF2B5EF4-FFF2-40B4-BE49-F238E27FC236}">
                  <a16:creationId xmlns:a16="http://schemas.microsoft.com/office/drawing/2014/main" id="{8991B87B-4622-DB4D-8D1E-C1E579EA101B}"/>
                </a:ext>
              </a:extLst>
            </p:cNvPr>
            <p:cNvPicPr preferRelativeResize="0"/>
            <p:nvPr/>
          </p:nvPicPr>
          <p:blipFill>
            <a:blip r:embed="rId6">
              <a:alphaModFix/>
            </a:blip>
            <a:stretch>
              <a:fillRect/>
            </a:stretch>
          </p:blipFill>
          <p:spPr>
            <a:xfrm>
              <a:off x="3334337" y="1634013"/>
              <a:ext cx="859029" cy="671674"/>
            </a:xfrm>
            <a:prstGeom prst="rect">
              <a:avLst/>
            </a:prstGeom>
            <a:noFill/>
            <a:ln>
              <a:noFill/>
            </a:ln>
          </p:spPr>
        </p:pic>
        <p:pic>
          <p:nvPicPr>
            <p:cNvPr id="29" name="Google Shape;107;p18">
              <a:extLst>
                <a:ext uri="{FF2B5EF4-FFF2-40B4-BE49-F238E27FC236}">
                  <a16:creationId xmlns:a16="http://schemas.microsoft.com/office/drawing/2014/main" id="{60494616-5421-DD48-B0E0-503444A0108C}"/>
                </a:ext>
              </a:extLst>
            </p:cNvPr>
            <p:cNvPicPr preferRelativeResize="0"/>
            <p:nvPr/>
          </p:nvPicPr>
          <p:blipFill>
            <a:blip r:embed="rId7">
              <a:alphaModFix/>
            </a:blip>
            <a:stretch>
              <a:fillRect/>
            </a:stretch>
          </p:blipFill>
          <p:spPr>
            <a:xfrm>
              <a:off x="3330071" y="884501"/>
              <a:ext cx="859030" cy="656782"/>
            </a:xfrm>
            <a:prstGeom prst="rect">
              <a:avLst/>
            </a:prstGeom>
            <a:noFill/>
            <a:ln>
              <a:noFill/>
            </a:ln>
          </p:spPr>
        </p:pic>
        <p:pic>
          <p:nvPicPr>
            <p:cNvPr id="30" name="Google Shape;108;p18">
              <a:extLst>
                <a:ext uri="{FF2B5EF4-FFF2-40B4-BE49-F238E27FC236}">
                  <a16:creationId xmlns:a16="http://schemas.microsoft.com/office/drawing/2014/main" id="{639A4A6B-E327-BF4A-9F9D-9B7AD600E092}"/>
                </a:ext>
              </a:extLst>
            </p:cNvPr>
            <p:cNvPicPr preferRelativeResize="0"/>
            <p:nvPr/>
          </p:nvPicPr>
          <p:blipFill>
            <a:blip r:embed="rId8">
              <a:alphaModFix/>
            </a:blip>
            <a:stretch>
              <a:fillRect/>
            </a:stretch>
          </p:blipFill>
          <p:spPr>
            <a:xfrm>
              <a:off x="311703" y="1643724"/>
              <a:ext cx="878506" cy="664966"/>
            </a:xfrm>
            <a:prstGeom prst="rect">
              <a:avLst/>
            </a:prstGeom>
            <a:noFill/>
            <a:ln>
              <a:noFill/>
            </a:ln>
          </p:spPr>
        </p:pic>
        <p:pic>
          <p:nvPicPr>
            <p:cNvPr id="31" name="Google Shape;109;p18">
              <a:extLst>
                <a:ext uri="{FF2B5EF4-FFF2-40B4-BE49-F238E27FC236}">
                  <a16:creationId xmlns:a16="http://schemas.microsoft.com/office/drawing/2014/main" id="{C1CBB92F-1686-D943-94A7-3E1E120A8944}"/>
                </a:ext>
              </a:extLst>
            </p:cNvPr>
            <p:cNvPicPr preferRelativeResize="0"/>
            <p:nvPr/>
          </p:nvPicPr>
          <p:blipFill>
            <a:blip r:embed="rId9">
              <a:alphaModFix/>
            </a:blip>
            <a:stretch>
              <a:fillRect/>
            </a:stretch>
          </p:blipFill>
          <p:spPr>
            <a:xfrm>
              <a:off x="1308889" y="1643722"/>
              <a:ext cx="859029" cy="664970"/>
            </a:xfrm>
            <a:prstGeom prst="rect">
              <a:avLst/>
            </a:prstGeom>
            <a:noFill/>
            <a:ln>
              <a:noFill/>
            </a:ln>
          </p:spPr>
        </p:pic>
        <p:pic>
          <p:nvPicPr>
            <p:cNvPr id="32" name="Google Shape;110;p18">
              <a:extLst>
                <a:ext uri="{FF2B5EF4-FFF2-40B4-BE49-F238E27FC236}">
                  <a16:creationId xmlns:a16="http://schemas.microsoft.com/office/drawing/2014/main" id="{9A9CF054-9B8A-D54C-B59D-C9D08373C08F}"/>
                </a:ext>
              </a:extLst>
            </p:cNvPr>
            <p:cNvPicPr preferRelativeResize="0"/>
            <p:nvPr/>
          </p:nvPicPr>
          <p:blipFill>
            <a:blip r:embed="rId10">
              <a:alphaModFix/>
            </a:blip>
            <a:stretch>
              <a:fillRect/>
            </a:stretch>
          </p:blipFill>
          <p:spPr>
            <a:xfrm>
              <a:off x="2317051" y="1634024"/>
              <a:ext cx="859020" cy="664970"/>
            </a:xfrm>
            <a:prstGeom prst="rect">
              <a:avLst/>
            </a:prstGeom>
            <a:noFill/>
            <a:ln>
              <a:noFill/>
            </a:ln>
          </p:spPr>
        </p:pic>
        <p:pic>
          <p:nvPicPr>
            <p:cNvPr id="33" name="Google Shape;111;p18">
              <a:extLst>
                <a:ext uri="{FF2B5EF4-FFF2-40B4-BE49-F238E27FC236}">
                  <a16:creationId xmlns:a16="http://schemas.microsoft.com/office/drawing/2014/main" id="{B66960D6-66DB-3C46-ACC2-6058CAF5DFA7}"/>
                </a:ext>
              </a:extLst>
            </p:cNvPr>
            <p:cNvPicPr preferRelativeResize="0"/>
            <p:nvPr/>
          </p:nvPicPr>
          <p:blipFill>
            <a:blip r:embed="rId11">
              <a:alphaModFix/>
            </a:blip>
            <a:stretch>
              <a:fillRect/>
            </a:stretch>
          </p:blipFill>
          <p:spPr>
            <a:xfrm>
              <a:off x="2317063" y="877050"/>
              <a:ext cx="878506" cy="671683"/>
            </a:xfrm>
            <a:prstGeom prst="rect">
              <a:avLst/>
            </a:prstGeom>
            <a:noFill/>
            <a:ln>
              <a:noFill/>
            </a:ln>
          </p:spPr>
        </p:pic>
      </p:grpSp>
      <p:cxnSp>
        <p:nvCxnSpPr>
          <p:cNvPr id="51" name="Straight Arrow Connector 50">
            <a:extLst>
              <a:ext uri="{FF2B5EF4-FFF2-40B4-BE49-F238E27FC236}">
                <a16:creationId xmlns:a16="http://schemas.microsoft.com/office/drawing/2014/main" id="{F6485A77-775B-584D-82B8-A653FEA9CEFF}"/>
              </a:ext>
            </a:extLst>
          </p:cNvPr>
          <p:cNvCxnSpPr>
            <a:cxnSpLocks/>
            <a:endCxn id="18" idx="2"/>
          </p:cNvCxnSpPr>
          <p:nvPr/>
        </p:nvCxnSpPr>
        <p:spPr>
          <a:xfrm flipV="1">
            <a:off x="2407709" y="2081087"/>
            <a:ext cx="0" cy="968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3" name="Picture 52" descr="A collage of a person riding a bicycle&#10;&#10;Description automatically generated with low confidence">
            <a:extLst>
              <a:ext uri="{FF2B5EF4-FFF2-40B4-BE49-F238E27FC236}">
                <a16:creationId xmlns:a16="http://schemas.microsoft.com/office/drawing/2014/main" id="{DC790E05-C102-A242-96E0-CD453B5BBA60}"/>
              </a:ext>
            </a:extLst>
          </p:cNvPr>
          <p:cNvPicPr>
            <a:picLocks noChangeAspect="1"/>
          </p:cNvPicPr>
          <p:nvPr/>
        </p:nvPicPr>
        <p:blipFill rotWithShape="1">
          <a:blip r:embed="rId3"/>
          <a:srcRect l="81358" t="40387" r="5005" b="40745"/>
          <a:stretch/>
        </p:blipFill>
        <p:spPr>
          <a:xfrm>
            <a:off x="4394922" y="1508387"/>
            <a:ext cx="916193" cy="572700"/>
          </a:xfrm>
          <a:prstGeom prst="rect">
            <a:avLst/>
          </a:prstGeom>
        </p:spPr>
      </p:pic>
      <p:cxnSp>
        <p:nvCxnSpPr>
          <p:cNvPr id="55" name="Elbow Connector 54">
            <a:extLst>
              <a:ext uri="{FF2B5EF4-FFF2-40B4-BE49-F238E27FC236}">
                <a16:creationId xmlns:a16="http://schemas.microsoft.com/office/drawing/2014/main" id="{6BA1B376-AD73-224F-8E24-2CB7A9CE9687}"/>
              </a:ext>
            </a:extLst>
          </p:cNvPr>
          <p:cNvCxnSpPr>
            <a:cxnSpLocks/>
            <a:endCxn id="59" idx="1"/>
          </p:cNvCxnSpPr>
          <p:nvPr/>
        </p:nvCxnSpPr>
        <p:spPr>
          <a:xfrm>
            <a:off x="2675865" y="2085147"/>
            <a:ext cx="3977560" cy="558620"/>
          </a:xfrm>
          <a:prstGeom prst="bentConnector3">
            <a:avLst>
              <a:gd name="adj1" fmla="val 19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Google Shape;97;p18">
            <a:extLst>
              <a:ext uri="{FF2B5EF4-FFF2-40B4-BE49-F238E27FC236}">
                <a16:creationId xmlns:a16="http://schemas.microsoft.com/office/drawing/2014/main" id="{EDEEBC8C-0C28-A342-A701-14151FC7524C}"/>
              </a:ext>
            </a:extLst>
          </p:cNvPr>
          <p:cNvSpPr/>
          <p:nvPr/>
        </p:nvSpPr>
        <p:spPr>
          <a:xfrm>
            <a:off x="6653425" y="2357417"/>
            <a:ext cx="1035950" cy="57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Trained Model</a:t>
            </a:r>
            <a:endParaRPr dirty="0"/>
          </a:p>
        </p:txBody>
      </p:sp>
      <p:pic>
        <p:nvPicPr>
          <p:cNvPr id="62" name="Google Shape;115;p18">
            <a:extLst>
              <a:ext uri="{FF2B5EF4-FFF2-40B4-BE49-F238E27FC236}">
                <a16:creationId xmlns:a16="http://schemas.microsoft.com/office/drawing/2014/main" id="{098A64A5-C47F-E144-B4D8-B2C711725259}"/>
              </a:ext>
            </a:extLst>
          </p:cNvPr>
          <p:cNvPicPr preferRelativeResize="0">
            <a:picLocks noChangeAspect="1"/>
          </p:cNvPicPr>
          <p:nvPr/>
        </p:nvPicPr>
        <p:blipFill>
          <a:blip r:embed="rId12">
            <a:alphaModFix/>
          </a:blip>
          <a:stretch>
            <a:fillRect/>
          </a:stretch>
        </p:blipFill>
        <p:spPr>
          <a:xfrm>
            <a:off x="6257000" y="594872"/>
            <a:ext cx="1828800" cy="1392038"/>
          </a:xfrm>
          <a:prstGeom prst="rect">
            <a:avLst/>
          </a:prstGeom>
          <a:noFill/>
          <a:ln>
            <a:noFill/>
          </a:ln>
        </p:spPr>
      </p:pic>
      <p:pic>
        <p:nvPicPr>
          <p:cNvPr id="63" name="Google Shape;121;p18">
            <a:extLst>
              <a:ext uri="{FF2B5EF4-FFF2-40B4-BE49-F238E27FC236}">
                <a16:creationId xmlns:a16="http://schemas.microsoft.com/office/drawing/2014/main" id="{F0446482-8DCD-E149-BE9B-F8B4D76E2007}"/>
              </a:ext>
            </a:extLst>
          </p:cNvPr>
          <p:cNvPicPr preferRelativeResize="0">
            <a:picLocks noChangeAspect="1"/>
          </p:cNvPicPr>
          <p:nvPr/>
        </p:nvPicPr>
        <p:blipFill>
          <a:blip r:embed="rId13">
            <a:alphaModFix/>
          </a:blip>
          <a:stretch>
            <a:fillRect/>
          </a:stretch>
        </p:blipFill>
        <p:spPr>
          <a:xfrm>
            <a:off x="6257000" y="3300624"/>
            <a:ext cx="1828800" cy="1333173"/>
          </a:xfrm>
          <a:prstGeom prst="rect">
            <a:avLst/>
          </a:prstGeom>
          <a:noFill/>
          <a:ln>
            <a:noFill/>
          </a:ln>
        </p:spPr>
      </p:pic>
      <p:sp>
        <p:nvSpPr>
          <p:cNvPr id="65" name="TextBox 64">
            <a:extLst>
              <a:ext uri="{FF2B5EF4-FFF2-40B4-BE49-F238E27FC236}">
                <a16:creationId xmlns:a16="http://schemas.microsoft.com/office/drawing/2014/main" id="{29FB0138-33BE-F940-A448-7D7D909DFC6C}"/>
              </a:ext>
            </a:extLst>
          </p:cNvPr>
          <p:cNvSpPr txBox="1"/>
          <p:nvPr/>
        </p:nvSpPr>
        <p:spPr>
          <a:xfrm rot="16200000">
            <a:off x="1777195" y="2460313"/>
            <a:ext cx="968595" cy="310772"/>
          </a:xfrm>
          <a:prstGeom prst="rect">
            <a:avLst/>
          </a:prstGeom>
          <a:noFill/>
        </p:spPr>
        <p:txBody>
          <a:bodyPr wrap="square" rtlCol="0">
            <a:spAutoFit/>
          </a:bodyPr>
          <a:lstStyle/>
          <a:p>
            <a:pPr algn="ctr"/>
            <a:r>
              <a:rPr lang="en-US" dirty="0"/>
              <a:t>Learning</a:t>
            </a:r>
          </a:p>
        </p:txBody>
      </p:sp>
      <p:cxnSp>
        <p:nvCxnSpPr>
          <p:cNvPr id="69" name="Straight Arrow Connector 68">
            <a:extLst>
              <a:ext uri="{FF2B5EF4-FFF2-40B4-BE49-F238E27FC236}">
                <a16:creationId xmlns:a16="http://schemas.microsoft.com/office/drawing/2014/main" id="{CBCED2BE-A95D-ED4B-A680-EAED7E0EDC7B}"/>
              </a:ext>
            </a:extLst>
          </p:cNvPr>
          <p:cNvCxnSpPr>
            <a:stCxn id="62" idx="2"/>
            <a:endCxn id="59" idx="0"/>
          </p:cNvCxnSpPr>
          <p:nvPr/>
        </p:nvCxnSpPr>
        <p:spPr>
          <a:xfrm>
            <a:off x="7171400" y="1986910"/>
            <a:ext cx="0" cy="370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03DB8A8-ABC1-EE4E-9CF7-3312C59F8FCB}"/>
              </a:ext>
            </a:extLst>
          </p:cNvPr>
          <p:cNvCxnSpPr>
            <a:stCxn id="59" idx="2"/>
            <a:endCxn id="63" idx="0"/>
          </p:cNvCxnSpPr>
          <p:nvPr/>
        </p:nvCxnSpPr>
        <p:spPr>
          <a:xfrm>
            <a:off x="7171400" y="2930117"/>
            <a:ext cx="0" cy="370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648919C-68B3-584E-BEFE-412A18C2838A}"/>
              </a:ext>
            </a:extLst>
          </p:cNvPr>
          <p:cNvSpPr txBox="1"/>
          <p:nvPr/>
        </p:nvSpPr>
        <p:spPr>
          <a:xfrm>
            <a:off x="35256" y="4698475"/>
            <a:ext cx="4895329" cy="307777"/>
          </a:xfrm>
          <a:prstGeom prst="rect">
            <a:avLst/>
          </a:prstGeom>
          <a:noFill/>
        </p:spPr>
        <p:txBody>
          <a:bodyPr wrap="square" rtlCol="0">
            <a:spAutoFit/>
          </a:bodyPr>
          <a:lstStyle/>
          <a:p>
            <a:pPr algn="ctr"/>
            <a:r>
              <a:rPr lang="en-US" dirty="0"/>
              <a:t>Dataset of images and their pixel-level labeled ground truth </a:t>
            </a:r>
          </a:p>
        </p:txBody>
      </p:sp>
      <p:sp>
        <p:nvSpPr>
          <p:cNvPr id="76" name="TextBox 75">
            <a:extLst>
              <a:ext uri="{FF2B5EF4-FFF2-40B4-BE49-F238E27FC236}">
                <a16:creationId xmlns:a16="http://schemas.microsoft.com/office/drawing/2014/main" id="{8E11C8D1-68EC-FB40-BF32-9E582C060DAA}"/>
              </a:ext>
            </a:extLst>
          </p:cNvPr>
          <p:cNvSpPr txBox="1"/>
          <p:nvPr/>
        </p:nvSpPr>
        <p:spPr>
          <a:xfrm>
            <a:off x="6428269" y="605178"/>
            <a:ext cx="1486262" cy="307777"/>
          </a:xfrm>
          <a:prstGeom prst="rect">
            <a:avLst/>
          </a:prstGeom>
          <a:noFill/>
        </p:spPr>
        <p:txBody>
          <a:bodyPr wrap="square" rtlCol="0">
            <a:spAutoFit/>
          </a:bodyPr>
          <a:lstStyle/>
          <a:p>
            <a:pPr algn="ctr"/>
            <a:r>
              <a:rPr lang="en-US" dirty="0"/>
              <a:t>Unseen Image</a:t>
            </a:r>
          </a:p>
        </p:txBody>
      </p:sp>
      <p:sp>
        <p:nvSpPr>
          <p:cNvPr id="77" name="TextBox 76">
            <a:extLst>
              <a:ext uri="{FF2B5EF4-FFF2-40B4-BE49-F238E27FC236}">
                <a16:creationId xmlns:a16="http://schemas.microsoft.com/office/drawing/2014/main" id="{21A79B45-13DD-D743-807A-234A75FAD8BF}"/>
              </a:ext>
            </a:extLst>
          </p:cNvPr>
          <p:cNvSpPr txBox="1"/>
          <p:nvPr/>
        </p:nvSpPr>
        <p:spPr>
          <a:xfrm>
            <a:off x="5685500" y="4696527"/>
            <a:ext cx="2971800" cy="307777"/>
          </a:xfrm>
          <a:prstGeom prst="rect">
            <a:avLst/>
          </a:prstGeom>
          <a:noFill/>
        </p:spPr>
        <p:txBody>
          <a:bodyPr wrap="square" rtlCol="0">
            <a:spAutoFit/>
          </a:bodyPr>
          <a:lstStyle/>
          <a:p>
            <a:pPr algn="ctr"/>
            <a:r>
              <a:rPr lang="en-US" dirty="0"/>
              <a:t>Semantic Segmentation Prediction</a:t>
            </a:r>
          </a:p>
        </p:txBody>
      </p:sp>
      <p:sp>
        <p:nvSpPr>
          <p:cNvPr id="34" name="TextBox 33">
            <a:extLst>
              <a:ext uri="{FF2B5EF4-FFF2-40B4-BE49-F238E27FC236}">
                <a16:creationId xmlns:a16="http://schemas.microsoft.com/office/drawing/2014/main" id="{B379CE94-A4BE-5945-9835-26F9EFF9D083}"/>
              </a:ext>
            </a:extLst>
          </p:cNvPr>
          <p:cNvSpPr txBox="1"/>
          <p:nvPr/>
        </p:nvSpPr>
        <p:spPr>
          <a:xfrm>
            <a:off x="546603" y="1646942"/>
            <a:ext cx="968595" cy="310772"/>
          </a:xfrm>
          <a:prstGeom prst="rect">
            <a:avLst/>
          </a:prstGeom>
          <a:noFill/>
        </p:spPr>
        <p:txBody>
          <a:bodyPr wrap="square" rtlCol="0">
            <a:spAutoFit/>
          </a:bodyPr>
          <a:lstStyle/>
          <a:p>
            <a:pPr algn="ctr"/>
            <a:r>
              <a:rPr lang="en-US" dirty="0"/>
              <a:t>Input</a:t>
            </a:r>
          </a:p>
        </p:txBody>
      </p:sp>
      <p:sp>
        <p:nvSpPr>
          <p:cNvPr id="35" name="TextBox 34">
            <a:extLst>
              <a:ext uri="{FF2B5EF4-FFF2-40B4-BE49-F238E27FC236}">
                <a16:creationId xmlns:a16="http://schemas.microsoft.com/office/drawing/2014/main" id="{0A51DBBC-5CB7-074D-B18C-7E29B13B445F}"/>
              </a:ext>
            </a:extLst>
          </p:cNvPr>
          <p:cNvSpPr txBox="1"/>
          <p:nvPr/>
        </p:nvSpPr>
        <p:spPr>
          <a:xfrm>
            <a:off x="3307001" y="1643411"/>
            <a:ext cx="968595" cy="310772"/>
          </a:xfrm>
          <a:prstGeom prst="rect">
            <a:avLst/>
          </a:prstGeom>
          <a:noFill/>
        </p:spPr>
        <p:txBody>
          <a:bodyPr wrap="square" rtlCol="0">
            <a:spAutoFit/>
          </a:bodyPr>
          <a:lstStyle/>
          <a:p>
            <a:pPr algn="ctr"/>
            <a:r>
              <a:rPr lang="en-US" dirty="0"/>
              <a:t>Output</a:t>
            </a:r>
          </a:p>
        </p:txBody>
      </p:sp>
      <p:sp>
        <p:nvSpPr>
          <p:cNvPr id="3" name="Slide Number Placeholder 2">
            <a:extLst>
              <a:ext uri="{FF2B5EF4-FFF2-40B4-BE49-F238E27FC236}">
                <a16:creationId xmlns:a16="http://schemas.microsoft.com/office/drawing/2014/main" id="{2AAC9AB4-6659-AA46-8921-E3627DC7BC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356203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3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3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fade">
                                      <p:cBhvr>
                                        <p:cTn id="50" dur="500"/>
                                        <p:tgtEl>
                                          <p:spTgt spid="7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500"/>
                                        <p:tgtEl>
                                          <p:spTgt spid="6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500"/>
                                        <p:tgtEl>
                                          <p:spTgt spid="5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500"/>
                                        <p:tgtEl>
                                          <p:spTgt spid="6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fade">
                                      <p:cBhvr>
                                        <p:cTn id="74" dur="500"/>
                                        <p:tgtEl>
                                          <p:spTgt spid="7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
                                        <p:tgtEl>
                                          <p:spTgt spid="69"/>
                                        </p:tgtEl>
                                      </p:cBhvr>
                                    </p:animEffect>
                                  </p:childTnLst>
                                </p:cTn>
                              </p:par>
                              <p:par>
                                <p:cTn id="80" presetID="10" presetClass="entr" presetSubtype="0" fill="hold" nodeType="with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fade">
                                      <p:cBhvr>
                                        <p:cTn id="82" dur="500"/>
                                        <p:tgtEl>
                                          <p:spTgt spid="71"/>
                                        </p:tgtEl>
                                      </p:cBhvr>
                                    </p:animEffect>
                                  </p:childTnLst>
                                </p:cTn>
                              </p:par>
                              <p:par>
                                <p:cTn id="83" presetID="10" presetClass="entr" presetSubtype="0" fill="hold"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500"/>
                                        <p:tgtEl>
                                          <p:spTgt spid="6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7"/>
                                        </p:tgtEl>
                                        <p:attrNameLst>
                                          <p:attrName>style.visibility</p:attrName>
                                        </p:attrNameLst>
                                      </p:cBhvr>
                                      <p:to>
                                        <p:strVal val="visible"/>
                                      </p:to>
                                    </p:set>
                                    <p:animEffect transition="in" filter="fade">
                                      <p:cBhvr>
                                        <p:cTn id="8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9" grpId="0" animBg="1"/>
      <p:bldP spid="65" grpId="0"/>
      <p:bldP spid="75" grpId="0"/>
      <p:bldP spid="76" grpId="0"/>
      <p:bldP spid="77" grpId="0"/>
      <p:bldP spid="34" grpId="0"/>
      <p:bldP spid="34" grpId="1"/>
      <p:bldP spid="35" grpId="0"/>
      <p:bldP spid="3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8CA9-B5C6-FA43-AB66-705ED07643C1}"/>
              </a:ext>
            </a:extLst>
          </p:cNvPr>
          <p:cNvSpPr>
            <a:spLocks noGrp="1"/>
          </p:cNvSpPr>
          <p:nvPr>
            <p:ph type="title"/>
          </p:nvPr>
        </p:nvSpPr>
        <p:spPr/>
        <p:txBody>
          <a:bodyPr>
            <a:normAutofit fontScale="90000"/>
          </a:bodyPr>
          <a:lstStyle/>
          <a:p>
            <a:r>
              <a:rPr lang="en-US" dirty="0"/>
              <a:t>Fully Supervised Semantic Segmentation</a:t>
            </a:r>
          </a:p>
        </p:txBody>
      </p:sp>
      <p:pic>
        <p:nvPicPr>
          <p:cNvPr id="1026" name="Picture 2" descr="t0YPzW1hX3W2stbAAAAAElFTkSuQmCC">
            <a:extLst>
              <a:ext uri="{FF2B5EF4-FFF2-40B4-BE49-F238E27FC236}">
                <a16:creationId xmlns:a16="http://schemas.microsoft.com/office/drawing/2014/main" id="{505A26D1-A597-B24A-A3C2-FF1BA4C7C7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6600" r="90000">
                        <a14:foregroundMark x1="6600" y1="45238" x2="7800" y2="52619"/>
                        <a14:foregroundMark x1="88800" y1="47143" x2="88700" y2="52619"/>
                        <a14:backgroundMark x1="43600" y1="25000" x2="43600" y2="25000"/>
                        <a14:backgroundMark x1="44000" y1="25000" x2="44000" y2="25000"/>
                        <a14:backgroundMark x1="43700" y1="53095" x2="43700" y2="53095"/>
                        <a14:backgroundMark x1="43100" y1="53095" x2="43100" y2="53095"/>
                      </a14:backgroundRemoval>
                    </a14:imgEffect>
                  </a14:imgLayer>
                </a14:imgProps>
              </a:ext>
              <a:ext uri="{28A0092B-C50C-407E-A947-70E740481C1C}">
                <a14:useLocalDpi xmlns:a14="http://schemas.microsoft.com/office/drawing/2010/main" val="0"/>
              </a:ext>
            </a:extLst>
          </a:blip>
          <a:srcRect l="3409" t="13062" r="6817" b="13021"/>
          <a:stretch/>
        </p:blipFill>
        <p:spPr bwMode="auto">
          <a:xfrm>
            <a:off x="3197298" y="1802014"/>
            <a:ext cx="1903622" cy="6582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a:extLst>
              <a:ext uri="{FF2B5EF4-FFF2-40B4-BE49-F238E27FC236}">
                <a16:creationId xmlns:a16="http://schemas.microsoft.com/office/drawing/2014/main" id="{6EAAF5B5-A253-D446-88F4-57D4A20649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4111" y="3542379"/>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A picture containing plane, sky, outdoor, airplane&#10;&#10;Description automatically generated">
            <a:extLst>
              <a:ext uri="{FF2B5EF4-FFF2-40B4-BE49-F238E27FC236}">
                <a16:creationId xmlns:a16="http://schemas.microsoft.com/office/drawing/2014/main" id="{6D82FEE7-8F8C-8A48-897F-25EC0AF9D8FE}"/>
              </a:ext>
            </a:extLst>
          </p:cNvPr>
          <p:cNvPicPr>
            <a:picLocks noChangeAspect="1"/>
          </p:cNvPicPr>
          <p:nvPr/>
        </p:nvPicPr>
        <p:blipFill>
          <a:blip r:embed="rId6"/>
          <a:stretch>
            <a:fillRect/>
          </a:stretch>
        </p:blipFill>
        <p:spPr>
          <a:xfrm>
            <a:off x="962738" y="1618671"/>
            <a:ext cx="1371600" cy="1028700"/>
          </a:xfrm>
          <a:prstGeom prst="rect">
            <a:avLst/>
          </a:prstGeom>
        </p:spPr>
      </p:pic>
      <p:cxnSp>
        <p:nvCxnSpPr>
          <p:cNvPr id="77" name="Straight Arrow Connector 76">
            <a:extLst>
              <a:ext uri="{FF2B5EF4-FFF2-40B4-BE49-F238E27FC236}">
                <a16:creationId xmlns:a16="http://schemas.microsoft.com/office/drawing/2014/main" id="{9BC4BEFA-B8B0-A049-AEB8-9A7E4628CAEF}"/>
              </a:ext>
            </a:extLst>
          </p:cNvPr>
          <p:cNvCxnSpPr>
            <a:stCxn id="75" idx="3"/>
            <a:endCxn id="1026" idx="1"/>
          </p:cNvCxnSpPr>
          <p:nvPr/>
        </p:nvCxnSpPr>
        <p:spPr>
          <a:xfrm flipV="1">
            <a:off x="2334338" y="2131140"/>
            <a:ext cx="862960" cy="1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32988FA-6011-B542-BAB6-0780C33C476F}"/>
              </a:ext>
            </a:extLst>
          </p:cNvPr>
          <p:cNvCxnSpPr>
            <a:cxnSpLocks/>
            <a:stCxn id="1026" idx="3"/>
            <a:endCxn id="103" idx="1"/>
          </p:cNvCxnSpPr>
          <p:nvPr/>
        </p:nvCxnSpPr>
        <p:spPr>
          <a:xfrm flipV="1">
            <a:off x="5100920" y="2128268"/>
            <a:ext cx="868607" cy="2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B98C3CB5-EFEF-2448-9EB4-F9E5132834EA}"/>
              </a:ext>
            </a:extLst>
          </p:cNvPr>
          <p:cNvCxnSpPr>
            <a:cxnSpLocks/>
            <a:stCxn id="83" idx="2"/>
          </p:cNvCxnSpPr>
          <p:nvPr/>
        </p:nvCxnSpPr>
        <p:spPr>
          <a:xfrm>
            <a:off x="5022300" y="1270257"/>
            <a:ext cx="0" cy="752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B0FFC937-7C82-3B4C-9577-B7232911C7C7}"/>
              </a:ext>
            </a:extLst>
          </p:cNvPr>
          <p:cNvSpPr txBox="1"/>
          <p:nvPr/>
        </p:nvSpPr>
        <p:spPr>
          <a:xfrm>
            <a:off x="4070489" y="962480"/>
            <a:ext cx="1903622" cy="307777"/>
          </a:xfrm>
          <a:prstGeom prst="rect">
            <a:avLst/>
          </a:prstGeom>
          <a:noFill/>
        </p:spPr>
        <p:txBody>
          <a:bodyPr wrap="square" rtlCol="0">
            <a:spAutoFit/>
          </a:bodyPr>
          <a:lstStyle/>
          <a:p>
            <a:pPr algn="ctr"/>
            <a:r>
              <a:rPr lang="en-US" dirty="0"/>
              <a:t>Multi class Softmax</a:t>
            </a:r>
          </a:p>
        </p:txBody>
      </p:sp>
      <p:cxnSp>
        <p:nvCxnSpPr>
          <p:cNvPr id="85" name="Straight Arrow Connector 84">
            <a:extLst>
              <a:ext uri="{FF2B5EF4-FFF2-40B4-BE49-F238E27FC236}">
                <a16:creationId xmlns:a16="http://schemas.microsoft.com/office/drawing/2014/main" id="{0C84F790-4B4A-0748-8FFC-F15B4040EDFF}"/>
              </a:ext>
            </a:extLst>
          </p:cNvPr>
          <p:cNvCxnSpPr>
            <a:cxnSpLocks/>
            <a:stCxn id="103" idx="2"/>
            <a:endCxn id="5" idx="0"/>
          </p:cNvCxnSpPr>
          <p:nvPr/>
        </p:nvCxnSpPr>
        <p:spPr>
          <a:xfrm>
            <a:off x="6655327" y="2645544"/>
            <a:ext cx="0" cy="89683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29ED40D-F5EC-7145-A956-455D7E335522}"/>
              </a:ext>
            </a:extLst>
          </p:cNvPr>
          <p:cNvSpPr txBox="1"/>
          <p:nvPr/>
        </p:nvSpPr>
        <p:spPr>
          <a:xfrm>
            <a:off x="5993211" y="2942244"/>
            <a:ext cx="1903622" cy="307777"/>
          </a:xfrm>
          <a:prstGeom prst="rect">
            <a:avLst/>
          </a:prstGeom>
          <a:noFill/>
        </p:spPr>
        <p:txBody>
          <a:bodyPr wrap="square" rtlCol="0">
            <a:spAutoFit/>
          </a:bodyPr>
          <a:lstStyle/>
          <a:p>
            <a:pPr algn="ctr"/>
            <a:r>
              <a:rPr lang="en-US" b="1" dirty="0"/>
              <a:t>Loss</a:t>
            </a:r>
          </a:p>
        </p:txBody>
      </p:sp>
      <p:cxnSp>
        <p:nvCxnSpPr>
          <p:cNvPr id="88" name="Elbow Connector 87">
            <a:extLst>
              <a:ext uri="{FF2B5EF4-FFF2-40B4-BE49-F238E27FC236}">
                <a16:creationId xmlns:a16="http://schemas.microsoft.com/office/drawing/2014/main" id="{00B35DCF-10A8-C544-A74B-921DE30D6038}"/>
              </a:ext>
            </a:extLst>
          </p:cNvPr>
          <p:cNvCxnSpPr>
            <a:stCxn id="5" idx="1"/>
            <a:endCxn id="1026" idx="2"/>
          </p:cNvCxnSpPr>
          <p:nvPr/>
        </p:nvCxnSpPr>
        <p:spPr>
          <a:xfrm rot="10800000">
            <a:off x="4149109" y="2460267"/>
            <a:ext cx="1825002" cy="159646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D52A64BA-25E6-6242-B811-7EA539D7AC61}"/>
              </a:ext>
            </a:extLst>
          </p:cNvPr>
          <p:cNvSpPr txBox="1"/>
          <p:nvPr/>
        </p:nvSpPr>
        <p:spPr>
          <a:xfrm>
            <a:off x="2824513" y="3211382"/>
            <a:ext cx="1903622" cy="307777"/>
          </a:xfrm>
          <a:prstGeom prst="rect">
            <a:avLst/>
          </a:prstGeom>
          <a:noFill/>
        </p:spPr>
        <p:txBody>
          <a:bodyPr wrap="square" rtlCol="0">
            <a:spAutoFit/>
          </a:bodyPr>
          <a:lstStyle/>
          <a:p>
            <a:pPr algn="ctr"/>
            <a:r>
              <a:rPr lang="en-US" dirty="0"/>
              <a:t>Update</a:t>
            </a:r>
          </a:p>
        </p:txBody>
      </p:sp>
      <p:sp>
        <p:nvSpPr>
          <p:cNvPr id="91" name="TextBox 90">
            <a:extLst>
              <a:ext uri="{FF2B5EF4-FFF2-40B4-BE49-F238E27FC236}">
                <a16:creationId xmlns:a16="http://schemas.microsoft.com/office/drawing/2014/main" id="{8D179578-DD79-8742-972D-D335E09955B9}"/>
              </a:ext>
            </a:extLst>
          </p:cNvPr>
          <p:cNvSpPr txBox="1"/>
          <p:nvPr/>
        </p:nvSpPr>
        <p:spPr>
          <a:xfrm>
            <a:off x="2912199" y="1561832"/>
            <a:ext cx="1903622" cy="307777"/>
          </a:xfrm>
          <a:prstGeom prst="rect">
            <a:avLst/>
          </a:prstGeom>
          <a:noFill/>
        </p:spPr>
        <p:txBody>
          <a:bodyPr wrap="square" rtlCol="0">
            <a:spAutoFit/>
          </a:bodyPr>
          <a:lstStyle/>
          <a:p>
            <a:pPr algn="ctr"/>
            <a:r>
              <a:rPr lang="en-US" dirty="0"/>
              <a:t>CNN</a:t>
            </a:r>
          </a:p>
        </p:txBody>
      </p:sp>
      <p:sp>
        <p:nvSpPr>
          <p:cNvPr id="92" name="TextBox 91">
            <a:extLst>
              <a:ext uri="{FF2B5EF4-FFF2-40B4-BE49-F238E27FC236}">
                <a16:creationId xmlns:a16="http://schemas.microsoft.com/office/drawing/2014/main" id="{7C27DE76-5333-FD49-AEC6-C68CD5D07322}"/>
              </a:ext>
            </a:extLst>
          </p:cNvPr>
          <p:cNvSpPr txBox="1"/>
          <p:nvPr/>
        </p:nvSpPr>
        <p:spPr>
          <a:xfrm>
            <a:off x="696727" y="2705680"/>
            <a:ext cx="1903622" cy="307777"/>
          </a:xfrm>
          <a:prstGeom prst="rect">
            <a:avLst/>
          </a:prstGeom>
          <a:noFill/>
        </p:spPr>
        <p:txBody>
          <a:bodyPr wrap="square" rtlCol="0">
            <a:spAutoFit/>
          </a:bodyPr>
          <a:lstStyle/>
          <a:p>
            <a:pPr algn="ctr"/>
            <a:r>
              <a:rPr lang="en-US" dirty="0"/>
              <a:t>Input Image</a:t>
            </a:r>
          </a:p>
        </p:txBody>
      </p:sp>
      <p:sp>
        <p:nvSpPr>
          <p:cNvPr id="93" name="TextBox 92">
            <a:extLst>
              <a:ext uri="{FF2B5EF4-FFF2-40B4-BE49-F238E27FC236}">
                <a16:creationId xmlns:a16="http://schemas.microsoft.com/office/drawing/2014/main" id="{B94828CD-36E2-3944-9B7E-877AD16E9375}"/>
              </a:ext>
            </a:extLst>
          </p:cNvPr>
          <p:cNvSpPr txBox="1"/>
          <p:nvPr/>
        </p:nvSpPr>
        <p:spPr>
          <a:xfrm>
            <a:off x="5734731" y="1307845"/>
            <a:ext cx="1903622" cy="307777"/>
          </a:xfrm>
          <a:prstGeom prst="rect">
            <a:avLst/>
          </a:prstGeom>
          <a:noFill/>
        </p:spPr>
        <p:txBody>
          <a:bodyPr wrap="square" rtlCol="0">
            <a:spAutoFit/>
          </a:bodyPr>
          <a:lstStyle/>
          <a:p>
            <a:pPr algn="ctr"/>
            <a:r>
              <a:rPr lang="en-US" dirty="0"/>
              <a:t>CNN Output</a:t>
            </a:r>
          </a:p>
        </p:txBody>
      </p:sp>
      <p:pic>
        <p:nvPicPr>
          <p:cNvPr id="99" name="Picture 98" descr="A picture containing silhouette&#10;&#10;Description automatically generated">
            <a:extLst>
              <a:ext uri="{FF2B5EF4-FFF2-40B4-BE49-F238E27FC236}">
                <a16:creationId xmlns:a16="http://schemas.microsoft.com/office/drawing/2014/main" id="{C8E52D7B-4BFE-8646-A2DC-15FC5C050179}"/>
              </a:ext>
            </a:extLst>
          </p:cNvPr>
          <p:cNvPicPr>
            <a:picLocks/>
          </p:cNvPicPr>
          <p:nvPr/>
        </p:nvPicPr>
        <p:blipFill>
          <a:blip r:embed="rId7"/>
          <a:stretch>
            <a:fillRect/>
          </a:stretch>
        </p:blipFill>
        <p:spPr>
          <a:xfrm>
            <a:off x="5969527" y="1610992"/>
            <a:ext cx="1371600" cy="1033272"/>
          </a:xfrm>
          <a:prstGeom prst="rect">
            <a:avLst/>
          </a:prstGeom>
        </p:spPr>
      </p:pic>
      <p:pic>
        <p:nvPicPr>
          <p:cNvPr id="103" name="Picture 102">
            <a:extLst>
              <a:ext uri="{FF2B5EF4-FFF2-40B4-BE49-F238E27FC236}">
                <a16:creationId xmlns:a16="http://schemas.microsoft.com/office/drawing/2014/main" id="{B704FBFA-E25B-254B-80F1-AD79483F4B1B}"/>
              </a:ext>
            </a:extLst>
          </p:cNvPr>
          <p:cNvPicPr>
            <a:picLocks noChangeAspect="1"/>
          </p:cNvPicPr>
          <p:nvPr/>
        </p:nvPicPr>
        <p:blipFill>
          <a:blip r:embed="rId8"/>
          <a:stretch>
            <a:fillRect/>
          </a:stretch>
        </p:blipFill>
        <p:spPr>
          <a:xfrm>
            <a:off x="5969527" y="1610992"/>
            <a:ext cx="1371600" cy="1034552"/>
          </a:xfrm>
          <a:prstGeom prst="rect">
            <a:avLst/>
          </a:prstGeom>
        </p:spPr>
      </p:pic>
      <p:pic>
        <p:nvPicPr>
          <p:cNvPr id="105" name="Picture 104" descr="A picture containing text, silhouette&#10;&#10;Description automatically generated">
            <a:extLst>
              <a:ext uri="{FF2B5EF4-FFF2-40B4-BE49-F238E27FC236}">
                <a16:creationId xmlns:a16="http://schemas.microsoft.com/office/drawing/2014/main" id="{C3C4C693-A923-0540-AD1D-BD060892293B}"/>
              </a:ext>
            </a:extLst>
          </p:cNvPr>
          <p:cNvPicPr>
            <a:picLocks noChangeAspect="1"/>
          </p:cNvPicPr>
          <p:nvPr/>
        </p:nvPicPr>
        <p:blipFill>
          <a:blip r:embed="rId9"/>
          <a:stretch>
            <a:fillRect/>
          </a:stretch>
        </p:blipFill>
        <p:spPr>
          <a:xfrm>
            <a:off x="5974111" y="1609712"/>
            <a:ext cx="1371600" cy="1028700"/>
          </a:xfrm>
          <a:prstGeom prst="rect">
            <a:avLst/>
          </a:prstGeom>
        </p:spPr>
      </p:pic>
      <p:sp>
        <p:nvSpPr>
          <p:cNvPr id="21" name="TextBox 20">
            <a:extLst>
              <a:ext uri="{FF2B5EF4-FFF2-40B4-BE49-F238E27FC236}">
                <a16:creationId xmlns:a16="http://schemas.microsoft.com/office/drawing/2014/main" id="{2A742FAB-3FE8-9742-AEEB-19D1C7801B78}"/>
              </a:ext>
            </a:extLst>
          </p:cNvPr>
          <p:cNvSpPr txBox="1"/>
          <p:nvPr/>
        </p:nvSpPr>
        <p:spPr>
          <a:xfrm>
            <a:off x="5309620" y="4645789"/>
            <a:ext cx="2753843" cy="307777"/>
          </a:xfrm>
          <a:prstGeom prst="rect">
            <a:avLst/>
          </a:prstGeom>
          <a:noFill/>
        </p:spPr>
        <p:txBody>
          <a:bodyPr wrap="square" rtlCol="0">
            <a:spAutoFit/>
          </a:bodyPr>
          <a:lstStyle/>
          <a:p>
            <a:r>
              <a:rPr lang="en-US" dirty="0"/>
              <a:t>Pixel level labeled Ground Truth</a:t>
            </a:r>
          </a:p>
        </p:txBody>
      </p:sp>
      <p:sp>
        <p:nvSpPr>
          <p:cNvPr id="3" name="Slide Number Placeholder 2">
            <a:extLst>
              <a:ext uri="{FF2B5EF4-FFF2-40B4-BE49-F238E27FC236}">
                <a16:creationId xmlns:a16="http://schemas.microsoft.com/office/drawing/2014/main" id="{58E00514-2512-F24E-87B6-4495608776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136045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fade">
                                      <p:cBhvr>
                                        <p:cTn id="18" dur="500"/>
                                        <p:tgtEl>
                                          <p:spTgt spid="92"/>
                                        </p:tgtEl>
                                      </p:cBhvr>
                                    </p:animEffect>
                                  </p:childTnLst>
                                </p:cTn>
                              </p:par>
                              <p:par>
                                <p:cTn id="19" presetID="10" presetClass="entr" presetSubtype="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500"/>
                                        <p:tgtEl>
                                          <p:spTgt spid="7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fade">
                                      <p:cBhvr>
                                        <p:cTn id="26" dur="500"/>
                                        <p:tgtEl>
                                          <p:spTgt spid="79"/>
                                        </p:tgtEl>
                                      </p:cBhvr>
                                    </p:animEffect>
                                  </p:childTnLst>
                                </p:cTn>
                              </p:par>
                              <p:par>
                                <p:cTn id="27" presetID="10" presetClass="entr" presetSubtype="0" fill="hold"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par>
                                <p:cTn id="38" presetID="10" presetClass="entr" presetSubtype="0"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fade">
                                      <p:cBhvr>
                                        <p:cTn id="51" dur="500"/>
                                        <p:tgtEl>
                                          <p:spTgt spid="87"/>
                                        </p:tgtEl>
                                      </p:cBhvr>
                                    </p:animEffect>
                                  </p:childTnLst>
                                </p:cTn>
                              </p:par>
                              <p:par>
                                <p:cTn id="52" presetID="10" presetClass="entr" presetSubtype="0" fill="hold" nodeType="withEffect">
                                  <p:stCondLst>
                                    <p:cond delay="0"/>
                                  </p:stCondLst>
                                  <p:childTnLst>
                                    <p:set>
                                      <p:cBhvr>
                                        <p:cTn id="53" dur="1" fill="hold">
                                          <p:stCondLst>
                                            <p:cond delay="0"/>
                                          </p:stCondLst>
                                        </p:cTn>
                                        <p:tgtEl>
                                          <p:spTgt spid="85"/>
                                        </p:tgtEl>
                                        <p:attrNameLst>
                                          <p:attrName>style.visibility</p:attrName>
                                        </p:attrNameLst>
                                      </p:cBhvr>
                                      <p:to>
                                        <p:strVal val="visible"/>
                                      </p:to>
                                    </p:set>
                                    <p:animEffect transition="in" filter="fade">
                                      <p:cBhvr>
                                        <p:cTn id="54" dur="500"/>
                                        <p:tgtEl>
                                          <p:spTgt spid="8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500"/>
                                        <p:tgtEl>
                                          <p:spTgt spid="8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fade">
                                      <p:cBhvr>
                                        <p:cTn id="62" dur="500"/>
                                        <p:tgtEl>
                                          <p:spTgt spid="9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0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9"/>
                                        </p:tgtEl>
                                        <p:attrNameLst>
                                          <p:attrName>style.visibility</p:attrName>
                                        </p:attrNameLst>
                                      </p:cBhvr>
                                      <p:to>
                                        <p:strVal val="visible"/>
                                      </p:to>
                                    </p:set>
                                    <p:animEffect transition="in" filter="fade">
                                      <p:cBhvr>
                                        <p:cTn id="71" dur="500"/>
                                        <p:tgtEl>
                                          <p:spTgt spid="99"/>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9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05"/>
                                        </p:tgtEl>
                                        <p:attrNameLst>
                                          <p:attrName>style.visibility</p:attrName>
                                        </p:attrNameLst>
                                      </p:cBhvr>
                                      <p:to>
                                        <p:strVal val="visible"/>
                                      </p:to>
                                    </p:set>
                                    <p:animEffect transition="in" filter="fade">
                                      <p:cBhvr>
                                        <p:cTn id="80"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7" grpId="0"/>
      <p:bldP spid="90" grpId="0"/>
      <p:bldP spid="91" grpId="0"/>
      <p:bldP spid="92" grpId="0"/>
      <p:bldP spid="93" grpId="0"/>
      <p:bldP spid="2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6F77-2ADF-7844-976C-8BB75817F230}"/>
              </a:ext>
            </a:extLst>
          </p:cNvPr>
          <p:cNvSpPr>
            <a:spLocks noGrp="1"/>
          </p:cNvSpPr>
          <p:nvPr>
            <p:ph type="title"/>
          </p:nvPr>
        </p:nvSpPr>
        <p:spPr/>
        <p:txBody>
          <a:bodyPr>
            <a:normAutofit fontScale="90000"/>
          </a:bodyPr>
          <a:lstStyle/>
          <a:p>
            <a:r>
              <a:rPr lang="en-US" dirty="0"/>
              <a:t>Disadvantage of Fully Supervised Semantic Segmentation</a:t>
            </a:r>
          </a:p>
        </p:txBody>
      </p:sp>
      <p:sp>
        <p:nvSpPr>
          <p:cNvPr id="3" name="Text Placeholder 2">
            <a:extLst>
              <a:ext uri="{FF2B5EF4-FFF2-40B4-BE49-F238E27FC236}">
                <a16:creationId xmlns:a16="http://schemas.microsoft.com/office/drawing/2014/main" id="{C1419759-9DA9-1E48-BBF3-74D4D665B316}"/>
              </a:ext>
            </a:extLst>
          </p:cNvPr>
          <p:cNvSpPr>
            <a:spLocks noGrp="1"/>
          </p:cNvSpPr>
          <p:nvPr>
            <p:ph type="body" idx="1"/>
          </p:nvPr>
        </p:nvSpPr>
        <p:spPr>
          <a:xfrm>
            <a:off x="311700" y="1152475"/>
            <a:ext cx="8520600" cy="1872827"/>
          </a:xfrm>
        </p:spPr>
        <p:txBody>
          <a:bodyPr/>
          <a:lstStyle/>
          <a:p>
            <a:r>
              <a:rPr lang="en-US" dirty="0"/>
              <a:t>Requires pixel level ground truth</a:t>
            </a:r>
          </a:p>
          <a:p>
            <a:r>
              <a:rPr lang="en" dirty="0"/>
              <a:t>Needs thousands of images</a:t>
            </a:r>
          </a:p>
          <a:p>
            <a:r>
              <a:rPr lang="en-US" dirty="0"/>
              <a:t>Each image takes more than 4 minutes to annotate [Everingham ‘10]</a:t>
            </a:r>
          </a:p>
          <a:p>
            <a:endParaRPr lang="en-US" dirty="0"/>
          </a:p>
        </p:txBody>
      </p:sp>
      <p:grpSp>
        <p:nvGrpSpPr>
          <p:cNvPr id="13" name="Google Shape;103;p18">
            <a:extLst>
              <a:ext uri="{FF2B5EF4-FFF2-40B4-BE49-F238E27FC236}">
                <a16:creationId xmlns:a16="http://schemas.microsoft.com/office/drawing/2014/main" id="{884CE5CE-A3D6-AC49-873F-4F27D365BC1D}"/>
              </a:ext>
            </a:extLst>
          </p:cNvPr>
          <p:cNvGrpSpPr/>
          <p:nvPr/>
        </p:nvGrpSpPr>
        <p:grpSpPr>
          <a:xfrm>
            <a:off x="1680016" y="2284437"/>
            <a:ext cx="5783968" cy="2414038"/>
            <a:chOff x="311703" y="877050"/>
            <a:chExt cx="3881663" cy="1431642"/>
          </a:xfrm>
        </p:grpSpPr>
        <p:pic>
          <p:nvPicPr>
            <p:cNvPr id="14" name="Google Shape;104;p18">
              <a:extLst>
                <a:ext uri="{FF2B5EF4-FFF2-40B4-BE49-F238E27FC236}">
                  <a16:creationId xmlns:a16="http://schemas.microsoft.com/office/drawing/2014/main" id="{0B333257-1F52-A14D-B4E3-5B51DAAEFCFD}"/>
                </a:ext>
              </a:extLst>
            </p:cNvPr>
            <p:cNvPicPr preferRelativeResize="0"/>
            <p:nvPr/>
          </p:nvPicPr>
          <p:blipFill>
            <a:blip r:embed="rId3">
              <a:alphaModFix/>
            </a:blip>
            <a:stretch>
              <a:fillRect/>
            </a:stretch>
          </p:blipFill>
          <p:spPr>
            <a:xfrm>
              <a:off x="311705" y="886765"/>
              <a:ext cx="878506" cy="671674"/>
            </a:xfrm>
            <a:prstGeom prst="rect">
              <a:avLst/>
            </a:prstGeom>
            <a:noFill/>
            <a:ln>
              <a:noFill/>
            </a:ln>
          </p:spPr>
        </p:pic>
        <p:pic>
          <p:nvPicPr>
            <p:cNvPr id="15" name="Google Shape;105;p18">
              <a:extLst>
                <a:ext uri="{FF2B5EF4-FFF2-40B4-BE49-F238E27FC236}">
                  <a16:creationId xmlns:a16="http://schemas.microsoft.com/office/drawing/2014/main" id="{5F38041B-7425-754F-9340-3D04BAAF427B}"/>
                </a:ext>
              </a:extLst>
            </p:cNvPr>
            <p:cNvPicPr preferRelativeResize="0"/>
            <p:nvPr/>
          </p:nvPicPr>
          <p:blipFill>
            <a:blip r:embed="rId4">
              <a:alphaModFix/>
            </a:blip>
            <a:stretch>
              <a:fillRect/>
            </a:stretch>
          </p:blipFill>
          <p:spPr>
            <a:xfrm>
              <a:off x="1317722" y="891946"/>
              <a:ext cx="859030" cy="656787"/>
            </a:xfrm>
            <a:prstGeom prst="rect">
              <a:avLst/>
            </a:prstGeom>
            <a:noFill/>
            <a:ln>
              <a:noFill/>
            </a:ln>
          </p:spPr>
        </p:pic>
        <p:pic>
          <p:nvPicPr>
            <p:cNvPr id="16" name="Google Shape;106;p18">
              <a:extLst>
                <a:ext uri="{FF2B5EF4-FFF2-40B4-BE49-F238E27FC236}">
                  <a16:creationId xmlns:a16="http://schemas.microsoft.com/office/drawing/2014/main" id="{A8FB4E63-E931-704E-B9DF-0D407DBDA59E}"/>
                </a:ext>
              </a:extLst>
            </p:cNvPr>
            <p:cNvPicPr preferRelativeResize="0"/>
            <p:nvPr/>
          </p:nvPicPr>
          <p:blipFill>
            <a:blip r:embed="rId5">
              <a:alphaModFix/>
            </a:blip>
            <a:stretch>
              <a:fillRect/>
            </a:stretch>
          </p:blipFill>
          <p:spPr>
            <a:xfrm>
              <a:off x="3334337" y="1634013"/>
              <a:ext cx="859029" cy="671674"/>
            </a:xfrm>
            <a:prstGeom prst="rect">
              <a:avLst/>
            </a:prstGeom>
            <a:noFill/>
            <a:ln>
              <a:noFill/>
            </a:ln>
          </p:spPr>
        </p:pic>
        <p:pic>
          <p:nvPicPr>
            <p:cNvPr id="17" name="Google Shape;107;p18">
              <a:extLst>
                <a:ext uri="{FF2B5EF4-FFF2-40B4-BE49-F238E27FC236}">
                  <a16:creationId xmlns:a16="http://schemas.microsoft.com/office/drawing/2014/main" id="{C2E09AB3-0A3D-6840-A8C7-323C46796889}"/>
                </a:ext>
              </a:extLst>
            </p:cNvPr>
            <p:cNvPicPr preferRelativeResize="0"/>
            <p:nvPr/>
          </p:nvPicPr>
          <p:blipFill>
            <a:blip r:embed="rId6">
              <a:alphaModFix/>
            </a:blip>
            <a:stretch>
              <a:fillRect/>
            </a:stretch>
          </p:blipFill>
          <p:spPr>
            <a:xfrm>
              <a:off x="3330071" y="884501"/>
              <a:ext cx="859030" cy="656782"/>
            </a:xfrm>
            <a:prstGeom prst="rect">
              <a:avLst/>
            </a:prstGeom>
            <a:noFill/>
            <a:ln>
              <a:noFill/>
            </a:ln>
          </p:spPr>
        </p:pic>
        <p:pic>
          <p:nvPicPr>
            <p:cNvPr id="18" name="Google Shape;108;p18">
              <a:extLst>
                <a:ext uri="{FF2B5EF4-FFF2-40B4-BE49-F238E27FC236}">
                  <a16:creationId xmlns:a16="http://schemas.microsoft.com/office/drawing/2014/main" id="{7713257B-7BC0-A34A-9314-BCC2AC8FBB9A}"/>
                </a:ext>
              </a:extLst>
            </p:cNvPr>
            <p:cNvPicPr preferRelativeResize="0"/>
            <p:nvPr/>
          </p:nvPicPr>
          <p:blipFill>
            <a:blip r:embed="rId7">
              <a:alphaModFix/>
            </a:blip>
            <a:stretch>
              <a:fillRect/>
            </a:stretch>
          </p:blipFill>
          <p:spPr>
            <a:xfrm>
              <a:off x="311703" y="1643724"/>
              <a:ext cx="878506" cy="664966"/>
            </a:xfrm>
            <a:prstGeom prst="rect">
              <a:avLst/>
            </a:prstGeom>
            <a:noFill/>
            <a:ln>
              <a:noFill/>
            </a:ln>
          </p:spPr>
        </p:pic>
        <p:pic>
          <p:nvPicPr>
            <p:cNvPr id="19" name="Google Shape;109;p18">
              <a:extLst>
                <a:ext uri="{FF2B5EF4-FFF2-40B4-BE49-F238E27FC236}">
                  <a16:creationId xmlns:a16="http://schemas.microsoft.com/office/drawing/2014/main" id="{C56A2A7F-A7B1-6A44-B35D-86D96602AABE}"/>
                </a:ext>
              </a:extLst>
            </p:cNvPr>
            <p:cNvPicPr preferRelativeResize="0"/>
            <p:nvPr/>
          </p:nvPicPr>
          <p:blipFill>
            <a:blip r:embed="rId8">
              <a:alphaModFix/>
            </a:blip>
            <a:stretch>
              <a:fillRect/>
            </a:stretch>
          </p:blipFill>
          <p:spPr>
            <a:xfrm>
              <a:off x="1308889" y="1643722"/>
              <a:ext cx="859029" cy="664970"/>
            </a:xfrm>
            <a:prstGeom prst="rect">
              <a:avLst/>
            </a:prstGeom>
            <a:noFill/>
            <a:ln>
              <a:noFill/>
            </a:ln>
          </p:spPr>
        </p:pic>
        <p:pic>
          <p:nvPicPr>
            <p:cNvPr id="20" name="Google Shape;110;p18">
              <a:extLst>
                <a:ext uri="{FF2B5EF4-FFF2-40B4-BE49-F238E27FC236}">
                  <a16:creationId xmlns:a16="http://schemas.microsoft.com/office/drawing/2014/main" id="{F776CCE2-2272-CF4B-94B2-AD9C2EB89FA3}"/>
                </a:ext>
              </a:extLst>
            </p:cNvPr>
            <p:cNvPicPr preferRelativeResize="0"/>
            <p:nvPr/>
          </p:nvPicPr>
          <p:blipFill>
            <a:blip r:embed="rId9">
              <a:alphaModFix/>
            </a:blip>
            <a:stretch>
              <a:fillRect/>
            </a:stretch>
          </p:blipFill>
          <p:spPr>
            <a:xfrm>
              <a:off x="2317051" y="1634024"/>
              <a:ext cx="859020" cy="664970"/>
            </a:xfrm>
            <a:prstGeom prst="rect">
              <a:avLst/>
            </a:prstGeom>
            <a:noFill/>
            <a:ln>
              <a:noFill/>
            </a:ln>
          </p:spPr>
        </p:pic>
        <p:pic>
          <p:nvPicPr>
            <p:cNvPr id="21" name="Google Shape;111;p18">
              <a:extLst>
                <a:ext uri="{FF2B5EF4-FFF2-40B4-BE49-F238E27FC236}">
                  <a16:creationId xmlns:a16="http://schemas.microsoft.com/office/drawing/2014/main" id="{6C495725-2CE3-E64A-8422-D23521FC5D0C}"/>
                </a:ext>
              </a:extLst>
            </p:cNvPr>
            <p:cNvPicPr preferRelativeResize="0"/>
            <p:nvPr/>
          </p:nvPicPr>
          <p:blipFill>
            <a:blip r:embed="rId10">
              <a:alphaModFix/>
            </a:blip>
            <a:stretch>
              <a:fillRect/>
            </a:stretch>
          </p:blipFill>
          <p:spPr>
            <a:xfrm>
              <a:off x="2317063" y="877050"/>
              <a:ext cx="878506" cy="671683"/>
            </a:xfrm>
            <a:prstGeom prst="rect">
              <a:avLst/>
            </a:prstGeom>
            <a:noFill/>
            <a:ln>
              <a:noFill/>
            </a:ln>
          </p:spPr>
        </p:pic>
      </p:grpSp>
      <p:sp>
        <p:nvSpPr>
          <p:cNvPr id="22" name="TextBox 21">
            <a:extLst>
              <a:ext uri="{FF2B5EF4-FFF2-40B4-BE49-F238E27FC236}">
                <a16:creationId xmlns:a16="http://schemas.microsoft.com/office/drawing/2014/main" id="{FDBDF41F-1F7F-8649-9BFB-A029722AF300}"/>
              </a:ext>
            </a:extLst>
          </p:cNvPr>
          <p:cNvSpPr txBox="1"/>
          <p:nvPr/>
        </p:nvSpPr>
        <p:spPr>
          <a:xfrm>
            <a:off x="2124335" y="4704756"/>
            <a:ext cx="4895329" cy="307777"/>
          </a:xfrm>
          <a:prstGeom prst="rect">
            <a:avLst/>
          </a:prstGeom>
          <a:noFill/>
        </p:spPr>
        <p:txBody>
          <a:bodyPr wrap="square" rtlCol="0">
            <a:spAutoFit/>
          </a:bodyPr>
          <a:lstStyle/>
          <a:p>
            <a:pPr algn="ctr"/>
            <a:r>
              <a:rPr lang="en-US" dirty="0"/>
              <a:t>Dataset of images and their pixel-level labeled ground truth </a:t>
            </a:r>
          </a:p>
        </p:txBody>
      </p:sp>
      <p:sp>
        <p:nvSpPr>
          <p:cNvPr id="4" name="Slide Number Placeholder 3">
            <a:extLst>
              <a:ext uri="{FF2B5EF4-FFF2-40B4-BE49-F238E27FC236}">
                <a16:creationId xmlns:a16="http://schemas.microsoft.com/office/drawing/2014/main" id="{B9E219E4-AC9A-E14F-9FAE-DECA9305CC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186442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762C8-AC5B-6940-A9A3-458A8CF34F46}"/>
              </a:ext>
            </a:extLst>
          </p:cNvPr>
          <p:cNvSpPr>
            <a:spLocks noGrp="1"/>
          </p:cNvSpPr>
          <p:nvPr>
            <p:ph type="title"/>
          </p:nvPr>
        </p:nvSpPr>
        <p:spPr/>
        <p:txBody>
          <a:bodyPr>
            <a:normAutofit fontScale="90000"/>
          </a:bodyPr>
          <a:lstStyle/>
          <a:p>
            <a:r>
              <a:rPr lang="en-US" dirty="0"/>
              <a:t>Weakly Supervised Semantic Segmentation</a:t>
            </a:r>
          </a:p>
        </p:txBody>
      </p:sp>
      <p:pic>
        <p:nvPicPr>
          <p:cNvPr id="7" name="Picture 6">
            <a:extLst>
              <a:ext uri="{FF2B5EF4-FFF2-40B4-BE49-F238E27FC236}">
                <a16:creationId xmlns:a16="http://schemas.microsoft.com/office/drawing/2014/main" id="{58E6ECD2-3116-4542-92E0-AB9D5B88C0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8023" y="1120140"/>
            <a:ext cx="1451610" cy="1451610"/>
          </a:xfrm>
          <a:prstGeom prst="rect">
            <a:avLst/>
          </a:prstGeom>
        </p:spPr>
      </p:pic>
      <p:sp>
        <p:nvSpPr>
          <p:cNvPr id="9" name="TextBox 8">
            <a:extLst>
              <a:ext uri="{FF2B5EF4-FFF2-40B4-BE49-F238E27FC236}">
                <a16:creationId xmlns:a16="http://schemas.microsoft.com/office/drawing/2014/main" id="{D341A6BA-B5AF-3F4E-AACF-36BFFA5C6F94}"/>
              </a:ext>
            </a:extLst>
          </p:cNvPr>
          <p:cNvSpPr txBox="1"/>
          <p:nvPr/>
        </p:nvSpPr>
        <p:spPr>
          <a:xfrm>
            <a:off x="2276467" y="1692056"/>
            <a:ext cx="1903622" cy="307777"/>
          </a:xfrm>
          <a:prstGeom prst="rect">
            <a:avLst/>
          </a:prstGeom>
          <a:noFill/>
        </p:spPr>
        <p:txBody>
          <a:bodyPr wrap="square" rtlCol="0">
            <a:spAutoFit/>
          </a:bodyPr>
          <a:lstStyle/>
          <a:p>
            <a:pPr algn="ctr"/>
            <a:r>
              <a:rPr lang="en-US" dirty="0"/>
              <a:t>Input Image</a:t>
            </a:r>
          </a:p>
        </p:txBody>
      </p:sp>
      <p:grpSp>
        <p:nvGrpSpPr>
          <p:cNvPr id="11" name="Group 10">
            <a:extLst>
              <a:ext uri="{FF2B5EF4-FFF2-40B4-BE49-F238E27FC236}">
                <a16:creationId xmlns:a16="http://schemas.microsoft.com/office/drawing/2014/main" id="{F036F48E-72C4-474F-9E57-E8380C38CEB7}"/>
              </a:ext>
            </a:extLst>
          </p:cNvPr>
          <p:cNvGrpSpPr/>
          <p:nvPr/>
        </p:nvGrpSpPr>
        <p:grpSpPr>
          <a:xfrm>
            <a:off x="481243" y="3395158"/>
            <a:ext cx="2373630" cy="832433"/>
            <a:chOff x="0" y="0"/>
            <a:chExt cx="2373745" cy="832621"/>
          </a:xfrm>
        </p:grpSpPr>
        <p:sp>
          <p:nvSpPr>
            <p:cNvPr id="12" name="Text Box 27">
              <a:extLst>
                <a:ext uri="{FF2B5EF4-FFF2-40B4-BE49-F238E27FC236}">
                  <a16:creationId xmlns:a16="http://schemas.microsoft.com/office/drawing/2014/main" id="{585E6FC1-1BBD-784F-8AF3-0F5A1B18C268}"/>
                </a:ext>
              </a:extLst>
            </p:cNvPr>
            <p:cNvSpPr txBox="1"/>
            <p:nvPr/>
          </p:nvSpPr>
          <p:spPr>
            <a:xfrm>
              <a:off x="92363" y="546294"/>
              <a:ext cx="2161309" cy="28632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Image level Annotation</a:t>
              </a:r>
            </a:p>
          </p:txBody>
        </p:sp>
        <p:sp>
          <p:nvSpPr>
            <p:cNvPr id="13" name="Text Box 28">
              <a:extLst>
                <a:ext uri="{FF2B5EF4-FFF2-40B4-BE49-F238E27FC236}">
                  <a16:creationId xmlns:a16="http://schemas.microsoft.com/office/drawing/2014/main" id="{DC77A3D4-0A41-9A40-BA60-85AF87C012BC}"/>
                </a:ext>
              </a:extLst>
            </p:cNvPr>
            <p:cNvSpPr txBox="1"/>
            <p:nvPr/>
          </p:nvSpPr>
          <p:spPr>
            <a:xfrm>
              <a:off x="0" y="0"/>
              <a:ext cx="2373745" cy="544368"/>
            </a:xfrm>
            <a:prstGeom prst="rect">
              <a:avLst/>
            </a:prstGeom>
            <a:noFill/>
            <a:ln w="6350">
              <a:solidFill>
                <a:schemeClr val="tx1"/>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a:effectLst/>
                  <a:latin typeface="Calibri" panose="020F0502020204030204" pitchFamily="34" charset="0"/>
                  <a:ea typeface="Calibri" panose="020F0502020204030204" pitchFamily="34" charset="0"/>
                  <a:cs typeface="Vrinda" panose="020B0502040204020203" pitchFamily="34" charset="0"/>
                </a:rPr>
                <a:t>Boat, Person, Sea, Sky</a:t>
              </a:r>
            </a:p>
          </p:txBody>
        </p:sp>
      </p:grpSp>
      <p:grpSp>
        <p:nvGrpSpPr>
          <p:cNvPr id="14" name="Group 13">
            <a:extLst>
              <a:ext uri="{FF2B5EF4-FFF2-40B4-BE49-F238E27FC236}">
                <a16:creationId xmlns:a16="http://schemas.microsoft.com/office/drawing/2014/main" id="{294568E5-9BB7-B047-A199-2836D71105E2}"/>
              </a:ext>
            </a:extLst>
          </p:cNvPr>
          <p:cNvGrpSpPr/>
          <p:nvPr/>
        </p:nvGrpSpPr>
        <p:grpSpPr>
          <a:xfrm>
            <a:off x="3561523" y="2743470"/>
            <a:ext cx="2054818" cy="2099618"/>
            <a:chOff x="1200727" y="0"/>
            <a:chExt cx="2441633" cy="2613890"/>
          </a:xfrm>
        </p:grpSpPr>
        <p:grpSp>
          <p:nvGrpSpPr>
            <p:cNvPr id="15" name="Group 14">
              <a:extLst>
                <a:ext uri="{FF2B5EF4-FFF2-40B4-BE49-F238E27FC236}">
                  <a16:creationId xmlns:a16="http://schemas.microsoft.com/office/drawing/2014/main" id="{EF624D37-00C2-924B-8CEF-EDF5CAE19922}"/>
                </a:ext>
              </a:extLst>
            </p:cNvPr>
            <p:cNvGrpSpPr/>
            <p:nvPr/>
          </p:nvGrpSpPr>
          <p:grpSpPr>
            <a:xfrm>
              <a:off x="1200727" y="0"/>
              <a:ext cx="2441633" cy="2613890"/>
              <a:chOff x="0" y="0"/>
              <a:chExt cx="2441633" cy="2613890"/>
            </a:xfrm>
          </p:grpSpPr>
          <p:sp>
            <p:nvSpPr>
              <p:cNvPr id="17" name="Text Box 6">
                <a:extLst>
                  <a:ext uri="{FF2B5EF4-FFF2-40B4-BE49-F238E27FC236}">
                    <a16:creationId xmlns:a16="http://schemas.microsoft.com/office/drawing/2014/main" id="{AEC023DC-7E92-F64C-82EE-138E8C66812D}"/>
                  </a:ext>
                </a:extLst>
              </p:cNvPr>
              <p:cNvSpPr txBox="1"/>
              <p:nvPr/>
            </p:nvSpPr>
            <p:spPr>
              <a:xfrm>
                <a:off x="73891" y="2327563"/>
                <a:ext cx="2161309" cy="28632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Bounding Box Annotation</a:t>
                </a:r>
              </a:p>
            </p:txBody>
          </p:sp>
          <p:pic>
            <p:nvPicPr>
              <p:cNvPr id="18" name="Picture 17">
                <a:extLst>
                  <a:ext uri="{FF2B5EF4-FFF2-40B4-BE49-F238E27FC236}">
                    <a16:creationId xmlns:a16="http://schemas.microsoft.com/office/drawing/2014/main" id="{B685469E-47AF-9C44-A02D-8741D16183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387600" cy="2387600"/>
              </a:xfrm>
              <a:prstGeom prst="rect">
                <a:avLst/>
              </a:prstGeom>
            </p:spPr>
          </p:pic>
          <p:sp>
            <p:nvSpPr>
              <p:cNvPr id="19" name="Rectangle 18">
                <a:extLst>
                  <a:ext uri="{FF2B5EF4-FFF2-40B4-BE49-F238E27FC236}">
                    <a16:creationId xmlns:a16="http://schemas.microsoft.com/office/drawing/2014/main" id="{E789FD47-8A47-344F-8FD0-B174296FCA0A}"/>
                  </a:ext>
                </a:extLst>
              </p:cNvPr>
              <p:cNvSpPr/>
              <p:nvPr/>
            </p:nvSpPr>
            <p:spPr>
              <a:xfrm>
                <a:off x="18473" y="1200727"/>
                <a:ext cx="1754909" cy="1126836"/>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ectangle 19">
                <a:extLst>
                  <a:ext uri="{FF2B5EF4-FFF2-40B4-BE49-F238E27FC236}">
                    <a16:creationId xmlns:a16="http://schemas.microsoft.com/office/drawing/2014/main" id="{55616345-EA37-1940-ADE0-E6566A63E704}"/>
                  </a:ext>
                </a:extLst>
              </p:cNvPr>
              <p:cNvSpPr/>
              <p:nvPr/>
            </p:nvSpPr>
            <p:spPr>
              <a:xfrm>
                <a:off x="1819564" y="1145309"/>
                <a:ext cx="405419" cy="61843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Rectangle 20">
                <a:extLst>
                  <a:ext uri="{FF2B5EF4-FFF2-40B4-BE49-F238E27FC236}">
                    <a16:creationId xmlns:a16="http://schemas.microsoft.com/office/drawing/2014/main" id="{CFCA15D0-0EE0-4544-8860-43B318206A2E}"/>
                  </a:ext>
                </a:extLst>
              </p:cNvPr>
              <p:cNvSpPr/>
              <p:nvPr/>
            </p:nvSpPr>
            <p:spPr>
              <a:xfrm>
                <a:off x="36946" y="55418"/>
                <a:ext cx="2308802" cy="1080308"/>
              </a:xfrm>
              <a:prstGeom prst="rect">
                <a:avLst/>
              </a:prstGeom>
              <a:no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Text Box 23">
                <a:extLst>
                  <a:ext uri="{FF2B5EF4-FFF2-40B4-BE49-F238E27FC236}">
                    <a16:creationId xmlns:a16="http://schemas.microsoft.com/office/drawing/2014/main" id="{F15C2C0B-B09B-1947-9F88-D0E3E9C0A47E}"/>
                  </a:ext>
                </a:extLst>
              </p:cNvPr>
              <p:cNvSpPr txBox="1"/>
              <p:nvPr/>
            </p:nvSpPr>
            <p:spPr>
              <a:xfrm>
                <a:off x="1043708" y="504996"/>
                <a:ext cx="655783" cy="27702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solidFill>
                      <a:srgbClr val="ED7D31"/>
                    </a:solidFill>
                    <a:effectLst/>
                    <a:latin typeface="Calibri" panose="020F0502020204030204" pitchFamily="34" charset="0"/>
                    <a:ea typeface="Calibri" panose="020F0502020204030204" pitchFamily="34" charset="0"/>
                    <a:cs typeface="Vrinda" panose="020B0502040204020203" pitchFamily="34" charset="0"/>
                  </a:rPr>
                  <a:t>boat</a:t>
                </a:r>
                <a:endParaRPr lang="en-US" sz="12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23" name="Text Box 24">
                <a:extLst>
                  <a:ext uri="{FF2B5EF4-FFF2-40B4-BE49-F238E27FC236}">
                    <a16:creationId xmlns:a16="http://schemas.microsoft.com/office/drawing/2014/main" id="{FB6D6A58-6DAB-CF43-B0A9-19A7587973A5}"/>
                  </a:ext>
                </a:extLst>
              </p:cNvPr>
              <p:cNvSpPr txBox="1"/>
              <p:nvPr/>
            </p:nvSpPr>
            <p:spPr>
              <a:xfrm>
                <a:off x="1764146" y="61074"/>
                <a:ext cx="563378" cy="27679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dirty="0">
                    <a:solidFill>
                      <a:srgbClr val="00B0F0"/>
                    </a:solidFill>
                    <a:effectLst/>
                    <a:latin typeface="Calibri" panose="020F0502020204030204" pitchFamily="34" charset="0"/>
                    <a:ea typeface="Calibri" panose="020F0502020204030204" pitchFamily="34" charset="0"/>
                    <a:cs typeface="Vrinda" panose="020B0502040204020203" pitchFamily="34" charset="0"/>
                  </a:rPr>
                  <a:t>sky</a:t>
                </a:r>
                <a:endParaRPr lang="en-US" sz="12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24" name="Text Box 25">
                <a:extLst>
                  <a:ext uri="{FF2B5EF4-FFF2-40B4-BE49-F238E27FC236}">
                    <a16:creationId xmlns:a16="http://schemas.microsoft.com/office/drawing/2014/main" id="{CE198CC3-9708-6743-ABF4-23D2173095C2}"/>
                  </a:ext>
                </a:extLst>
              </p:cNvPr>
              <p:cNvSpPr txBox="1"/>
              <p:nvPr/>
            </p:nvSpPr>
            <p:spPr>
              <a:xfrm>
                <a:off x="1690305" y="1710638"/>
                <a:ext cx="751328" cy="27702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Vrinda" panose="020B0502040204020203" pitchFamily="34" charset="0"/>
                  </a:rPr>
                  <a:t>person</a:t>
                </a:r>
                <a:endParaRPr lang="en-US" sz="12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25" name="Text Box 26">
                <a:extLst>
                  <a:ext uri="{FF2B5EF4-FFF2-40B4-BE49-F238E27FC236}">
                    <a16:creationId xmlns:a16="http://schemas.microsoft.com/office/drawing/2014/main" id="{EC231B01-A0FF-BE44-AFF1-6EF475747F45}"/>
                  </a:ext>
                </a:extLst>
              </p:cNvPr>
              <p:cNvSpPr txBox="1"/>
              <p:nvPr/>
            </p:nvSpPr>
            <p:spPr>
              <a:xfrm>
                <a:off x="1727200" y="2115128"/>
                <a:ext cx="508000" cy="27702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solidFill>
                      <a:srgbClr val="4472C4"/>
                    </a:solidFill>
                    <a:effectLst/>
                    <a:latin typeface="Calibri" panose="020F0502020204030204" pitchFamily="34" charset="0"/>
                    <a:ea typeface="Calibri" panose="020F0502020204030204" pitchFamily="34" charset="0"/>
                    <a:cs typeface="Vrinda" panose="020B0502040204020203" pitchFamily="34" charset="0"/>
                  </a:rPr>
                  <a:t>sea</a:t>
                </a:r>
                <a:endParaRPr lang="en-US" sz="1200" dirty="0">
                  <a:effectLst/>
                  <a:latin typeface="Calibri" panose="020F0502020204030204" pitchFamily="34" charset="0"/>
                  <a:ea typeface="Calibri" panose="020F0502020204030204" pitchFamily="34" charset="0"/>
                  <a:cs typeface="Vrinda" panose="020B0502040204020203" pitchFamily="34" charset="0"/>
                </a:endParaRPr>
              </a:p>
            </p:txBody>
          </p:sp>
        </p:grpSp>
        <p:sp>
          <p:nvSpPr>
            <p:cNvPr id="16" name="Rectangle 15">
              <a:extLst>
                <a:ext uri="{FF2B5EF4-FFF2-40B4-BE49-F238E27FC236}">
                  <a16:creationId xmlns:a16="http://schemas.microsoft.com/office/drawing/2014/main" id="{146AB3A0-08C3-B34E-9A84-0EF5696FFC91}"/>
                </a:ext>
              </a:extLst>
            </p:cNvPr>
            <p:cNvSpPr/>
            <p:nvPr/>
          </p:nvSpPr>
          <p:spPr>
            <a:xfrm>
              <a:off x="1422400" y="794329"/>
              <a:ext cx="1293091" cy="434109"/>
            </a:xfrm>
            <a:prstGeom prst="rect">
              <a:avLst/>
            </a:prstGeom>
            <a:no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6" name="Group 25">
            <a:extLst>
              <a:ext uri="{FF2B5EF4-FFF2-40B4-BE49-F238E27FC236}">
                <a16:creationId xmlns:a16="http://schemas.microsoft.com/office/drawing/2014/main" id="{C1565A41-F353-0F47-8C46-35352C1B80C2}"/>
              </a:ext>
            </a:extLst>
          </p:cNvPr>
          <p:cNvGrpSpPr>
            <a:grpSpLocks/>
          </p:cNvGrpSpPr>
          <p:nvPr/>
        </p:nvGrpSpPr>
        <p:grpSpPr>
          <a:xfrm>
            <a:off x="6445341" y="2747355"/>
            <a:ext cx="2071380" cy="1920240"/>
            <a:chOff x="0" y="0"/>
            <a:chExt cx="2482232" cy="2618707"/>
          </a:xfrm>
        </p:grpSpPr>
        <p:pic>
          <p:nvPicPr>
            <p:cNvPr id="27" name="Picture 26">
              <a:extLst>
                <a:ext uri="{FF2B5EF4-FFF2-40B4-BE49-F238E27FC236}">
                  <a16:creationId xmlns:a16="http://schemas.microsoft.com/office/drawing/2014/main" id="{BBCE0D45-9A17-6B47-A423-49E7FDB790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387600" cy="2387600"/>
            </a:xfrm>
            <a:prstGeom prst="rect">
              <a:avLst/>
            </a:prstGeom>
          </p:spPr>
        </p:pic>
        <p:sp>
          <p:nvSpPr>
            <p:cNvPr id="28" name="Text Box 7">
              <a:extLst>
                <a:ext uri="{FF2B5EF4-FFF2-40B4-BE49-F238E27FC236}">
                  <a16:creationId xmlns:a16="http://schemas.microsoft.com/office/drawing/2014/main" id="{B381E26D-0B16-2542-AAB3-F32F8FEC269E}"/>
                </a:ext>
              </a:extLst>
            </p:cNvPr>
            <p:cNvSpPr txBox="1"/>
            <p:nvPr/>
          </p:nvSpPr>
          <p:spPr>
            <a:xfrm>
              <a:off x="110836" y="2332957"/>
              <a:ext cx="2160905" cy="2857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Image Scribble Annotation</a:t>
              </a:r>
            </a:p>
          </p:txBody>
        </p:sp>
        <mc:AlternateContent xmlns:mc="http://schemas.openxmlformats.org/markup-compatibility/2006" xmlns:p14="http://schemas.microsoft.com/office/powerpoint/2010/main">
          <mc:Choice Requires="p14">
            <p:contentPart p14:bwMode="auto" r:id="rId6">
              <p14:nvContentPartPr>
                <p14:cNvPr id="29" name="Ink 28">
                  <a:extLst>
                    <a:ext uri="{FF2B5EF4-FFF2-40B4-BE49-F238E27FC236}">
                      <a16:creationId xmlns:a16="http://schemas.microsoft.com/office/drawing/2014/main" id="{B682F240-52A3-D544-9869-913A096BBEDF}"/>
                    </a:ext>
                  </a:extLst>
                </p14:cNvPr>
                <p14:cNvContentPartPr/>
                <p14:nvPr/>
              </p14:nvContentPartPr>
              <p14:xfrm>
                <a:off x="544945" y="360218"/>
                <a:ext cx="1400760" cy="271080"/>
              </p14:xfrm>
            </p:contentPart>
          </mc:Choice>
          <mc:Fallback xmlns="">
            <p:pic>
              <p:nvPicPr>
                <p:cNvPr id="29" name="Ink 28">
                  <a:extLst>
                    <a:ext uri="{FF2B5EF4-FFF2-40B4-BE49-F238E27FC236}">
                      <a16:creationId xmlns:a16="http://schemas.microsoft.com/office/drawing/2014/main" id="{B682F240-52A3-D544-9869-913A096BBEDF}"/>
                    </a:ext>
                  </a:extLst>
                </p:cNvPr>
                <p:cNvPicPr/>
                <p:nvPr/>
              </p:nvPicPr>
              <p:blipFill>
                <a:blip r:embed="rId8"/>
                <a:stretch>
                  <a:fillRect/>
                </a:stretch>
              </p:blipFill>
              <p:spPr>
                <a:xfrm>
                  <a:off x="501818" y="311198"/>
                  <a:ext cx="1486582" cy="36863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 name="Ink 29">
                  <a:extLst>
                    <a:ext uri="{FF2B5EF4-FFF2-40B4-BE49-F238E27FC236}">
                      <a16:creationId xmlns:a16="http://schemas.microsoft.com/office/drawing/2014/main" id="{541C458F-50FD-804E-B9F1-61D51853500D}"/>
                    </a:ext>
                  </a:extLst>
                </p14:cNvPr>
                <p14:cNvContentPartPr/>
                <p14:nvPr/>
              </p14:nvContentPartPr>
              <p14:xfrm>
                <a:off x="508000" y="1413164"/>
                <a:ext cx="669960" cy="363240"/>
              </p14:xfrm>
            </p:contentPart>
          </mc:Choice>
          <mc:Fallback xmlns="">
            <p:pic>
              <p:nvPicPr>
                <p:cNvPr id="30" name="Ink 29">
                  <a:extLst>
                    <a:ext uri="{FF2B5EF4-FFF2-40B4-BE49-F238E27FC236}">
                      <a16:creationId xmlns:a16="http://schemas.microsoft.com/office/drawing/2014/main" id="{541C458F-50FD-804E-B9F1-61D51853500D}"/>
                    </a:ext>
                  </a:extLst>
                </p:cNvPr>
                <p:cNvPicPr/>
                <p:nvPr/>
              </p:nvPicPr>
              <p:blipFill>
                <a:blip r:embed="rId10"/>
                <a:stretch>
                  <a:fillRect/>
                </a:stretch>
              </p:blipFill>
              <p:spPr>
                <a:xfrm>
                  <a:off x="464888" y="1364078"/>
                  <a:ext cx="755753" cy="46092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1" name="Ink 30">
                  <a:extLst>
                    <a:ext uri="{FF2B5EF4-FFF2-40B4-BE49-F238E27FC236}">
                      <a16:creationId xmlns:a16="http://schemas.microsoft.com/office/drawing/2014/main" id="{B1461039-431B-8B4E-8E92-EA28AE3F79A3}"/>
                    </a:ext>
                  </a:extLst>
                </p14:cNvPr>
                <p14:cNvContentPartPr/>
                <p14:nvPr/>
              </p14:nvContentPartPr>
              <p14:xfrm>
                <a:off x="618836" y="1099127"/>
                <a:ext cx="346320" cy="360"/>
              </p14:xfrm>
            </p:contentPart>
          </mc:Choice>
          <mc:Fallback xmlns="">
            <p:pic>
              <p:nvPicPr>
                <p:cNvPr id="31" name="Ink 30">
                  <a:extLst>
                    <a:ext uri="{FF2B5EF4-FFF2-40B4-BE49-F238E27FC236}">
                      <a16:creationId xmlns:a16="http://schemas.microsoft.com/office/drawing/2014/main" id="{B1461039-431B-8B4E-8E92-EA28AE3F79A3}"/>
                    </a:ext>
                  </a:extLst>
                </p:cNvPr>
                <p:cNvPicPr/>
                <p:nvPr/>
              </p:nvPicPr>
              <p:blipFill>
                <a:blip r:embed="rId12"/>
                <a:stretch>
                  <a:fillRect/>
                </a:stretch>
              </p:blipFill>
              <p:spPr>
                <a:xfrm>
                  <a:off x="575761" y="1063127"/>
                  <a:ext cx="432039"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2" name="Ink 31">
                  <a:extLst>
                    <a:ext uri="{FF2B5EF4-FFF2-40B4-BE49-F238E27FC236}">
                      <a16:creationId xmlns:a16="http://schemas.microsoft.com/office/drawing/2014/main" id="{1EB85E52-3F3A-8743-A375-786049888458}"/>
                    </a:ext>
                  </a:extLst>
                </p14:cNvPr>
                <p14:cNvContentPartPr/>
                <p14:nvPr/>
              </p14:nvContentPartPr>
              <p14:xfrm>
                <a:off x="1939636" y="1422400"/>
                <a:ext cx="70920" cy="157320"/>
              </p14:xfrm>
            </p:contentPart>
          </mc:Choice>
          <mc:Fallback xmlns="">
            <p:pic>
              <p:nvPicPr>
                <p:cNvPr id="32" name="Ink 31">
                  <a:extLst>
                    <a:ext uri="{FF2B5EF4-FFF2-40B4-BE49-F238E27FC236}">
                      <a16:creationId xmlns:a16="http://schemas.microsoft.com/office/drawing/2014/main" id="{1EB85E52-3F3A-8743-A375-786049888458}"/>
                    </a:ext>
                  </a:extLst>
                </p:cNvPr>
                <p:cNvPicPr/>
                <p:nvPr/>
              </p:nvPicPr>
              <p:blipFill>
                <a:blip r:embed="rId14"/>
                <a:stretch>
                  <a:fillRect/>
                </a:stretch>
              </p:blipFill>
              <p:spPr>
                <a:xfrm>
                  <a:off x="1906803" y="1383556"/>
                  <a:ext cx="136258" cy="2346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3" name="Ink 32">
                  <a:extLst>
                    <a:ext uri="{FF2B5EF4-FFF2-40B4-BE49-F238E27FC236}">
                      <a16:creationId xmlns:a16="http://schemas.microsoft.com/office/drawing/2014/main" id="{2650D8F5-99FE-BA4E-B24A-86D3ADBDDE3D}"/>
                    </a:ext>
                  </a:extLst>
                </p14:cNvPr>
                <p14:cNvContentPartPr/>
                <p14:nvPr/>
              </p14:nvContentPartPr>
              <p14:xfrm>
                <a:off x="2041236" y="1320800"/>
                <a:ext cx="50760" cy="70920"/>
              </p14:xfrm>
            </p:contentPart>
          </mc:Choice>
          <mc:Fallback xmlns="">
            <p:pic>
              <p:nvPicPr>
                <p:cNvPr id="33" name="Ink 32">
                  <a:extLst>
                    <a:ext uri="{FF2B5EF4-FFF2-40B4-BE49-F238E27FC236}">
                      <a16:creationId xmlns:a16="http://schemas.microsoft.com/office/drawing/2014/main" id="{2650D8F5-99FE-BA4E-B24A-86D3ADBDDE3D}"/>
                    </a:ext>
                  </a:extLst>
                </p:cNvPr>
                <p:cNvPicPr/>
                <p:nvPr/>
              </p:nvPicPr>
              <p:blipFill>
                <a:blip r:embed="rId16"/>
                <a:stretch>
                  <a:fillRect/>
                </a:stretch>
              </p:blipFill>
              <p:spPr>
                <a:xfrm>
                  <a:off x="2008488" y="1282046"/>
                  <a:ext cx="115929" cy="148041"/>
                </a:xfrm>
                <a:prstGeom prst="rect">
                  <a:avLst/>
                </a:prstGeom>
              </p:spPr>
            </p:pic>
          </mc:Fallback>
        </mc:AlternateContent>
        <p:sp>
          <p:nvSpPr>
            <p:cNvPr id="34" name="Text Box 14">
              <a:extLst>
                <a:ext uri="{FF2B5EF4-FFF2-40B4-BE49-F238E27FC236}">
                  <a16:creationId xmlns:a16="http://schemas.microsoft.com/office/drawing/2014/main" id="{770FFA19-8DD5-C24F-8521-7A6C9EE4A1E9}"/>
                </a:ext>
              </a:extLst>
            </p:cNvPr>
            <p:cNvSpPr txBox="1"/>
            <p:nvPr/>
          </p:nvSpPr>
          <p:spPr>
            <a:xfrm>
              <a:off x="905163" y="397165"/>
              <a:ext cx="498763" cy="2768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Vrinda" panose="020B0502040204020203" pitchFamily="34" charset="0"/>
                </a:rPr>
                <a:t>sky</a:t>
              </a:r>
              <a:endParaRPr lang="en-US" sz="12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35" name="Text Box 15">
              <a:extLst>
                <a:ext uri="{FF2B5EF4-FFF2-40B4-BE49-F238E27FC236}">
                  <a16:creationId xmlns:a16="http://schemas.microsoft.com/office/drawing/2014/main" id="{7B232000-8264-CA4E-A57C-B1FDC26C23A5}"/>
                </a:ext>
              </a:extLst>
            </p:cNvPr>
            <p:cNvSpPr txBox="1"/>
            <p:nvPr/>
          </p:nvSpPr>
          <p:spPr>
            <a:xfrm>
              <a:off x="738908" y="1551709"/>
              <a:ext cx="495599" cy="27709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solidFill>
                    <a:srgbClr val="4472C4"/>
                  </a:solidFill>
                  <a:effectLst/>
                  <a:latin typeface="Calibri" panose="020F0502020204030204" pitchFamily="34" charset="0"/>
                  <a:ea typeface="Calibri" panose="020F0502020204030204" pitchFamily="34" charset="0"/>
                  <a:cs typeface="Vrinda" panose="020B0502040204020203" pitchFamily="34" charset="0"/>
                </a:rPr>
                <a:t>sea</a:t>
              </a:r>
              <a:endParaRPr lang="en-US" sz="1200">
                <a:effectLst/>
                <a:latin typeface="Calibri" panose="020F0502020204030204" pitchFamily="34" charset="0"/>
                <a:ea typeface="Calibri" panose="020F0502020204030204" pitchFamily="34" charset="0"/>
                <a:cs typeface="Vrinda" panose="020B0502040204020203" pitchFamily="34" charset="0"/>
              </a:endParaRPr>
            </a:p>
          </p:txBody>
        </p:sp>
        <p:sp>
          <p:nvSpPr>
            <p:cNvPr id="36" name="Text Box 16">
              <a:extLst>
                <a:ext uri="{FF2B5EF4-FFF2-40B4-BE49-F238E27FC236}">
                  <a16:creationId xmlns:a16="http://schemas.microsoft.com/office/drawing/2014/main" id="{E558CE0A-4ADC-DA44-A1C3-2808AD0BC38D}"/>
                </a:ext>
              </a:extLst>
            </p:cNvPr>
            <p:cNvSpPr txBox="1"/>
            <p:nvPr/>
          </p:nvSpPr>
          <p:spPr>
            <a:xfrm>
              <a:off x="452582" y="1080654"/>
              <a:ext cx="586549" cy="27709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solidFill>
                    <a:srgbClr val="ED7D31"/>
                  </a:solidFill>
                  <a:effectLst/>
                  <a:latin typeface="Calibri" panose="020F0502020204030204" pitchFamily="34" charset="0"/>
                  <a:ea typeface="Calibri" panose="020F0502020204030204" pitchFamily="34" charset="0"/>
                  <a:cs typeface="Vrinda" panose="020B0502040204020203" pitchFamily="34" charset="0"/>
                </a:rPr>
                <a:t>boat</a:t>
              </a:r>
              <a:endParaRPr lang="en-US" sz="12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37" name="Text Box 17">
              <a:extLst>
                <a:ext uri="{FF2B5EF4-FFF2-40B4-BE49-F238E27FC236}">
                  <a16:creationId xmlns:a16="http://schemas.microsoft.com/office/drawing/2014/main" id="{15706268-B2FE-234E-B485-BE4BF567CC21}"/>
                </a:ext>
              </a:extLst>
            </p:cNvPr>
            <p:cNvSpPr txBox="1"/>
            <p:nvPr/>
          </p:nvSpPr>
          <p:spPr>
            <a:xfrm>
              <a:off x="1701760" y="972215"/>
              <a:ext cx="780472" cy="27709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Vrinda" panose="020B0502040204020203" pitchFamily="34" charset="0"/>
                </a:rPr>
                <a:t>person</a:t>
              </a:r>
              <a:endParaRPr lang="en-US" sz="1200" dirty="0">
                <a:effectLst/>
                <a:latin typeface="Calibri" panose="020F0502020204030204" pitchFamily="34" charset="0"/>
                <a:ea typeface="Calibri" panose="020F0502020204030204" pitchFamily="34" charset="0"/>
                <a:cs typeface="Vrinda" panose="020B0502040204020203" pitchFamily="34" charset="0"/>
              </a:endParaRPr>
            </a:p>
          </p:txBody>
        </p:sp>
      </p:grpSp>
      <p:sp>
        <p:nvSpPr>
          <p:cNvPr id="3" name="Slide Number Placeholder 2">
            <a:extLst>
              <a:ext uri="{FF2B5EF4-FFF2-40B4-BE49-F238E27FC236}">
                <a16:creationId xmlns:a16="http://schemas.microsoft.com/office/drawing/2014/main" id="{5B13379C-49D2-9F4D-8F34-E9628DF709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9233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15A69-4212-9D42-B9C6-B598B0973049}"/>
              </a:ext>
            </a:extLst>
          </p:cNvPr>
          <p:cNvSpPr>
            <a:spLocks noGrp="1"/>
          </p:cNvSpPr>
          <p:nvPr>
            <p:ph type="title"/>
          </p:nvPr>
        </p:nvSpPr>
        <p:spPr/>
        <p:txBody>
          <a:bodyPr>
            <a:normAutofit fontScale="90000"/>
          </a:bodyPr>
          <a:lstStyle/>
          <a:p>
            <a:r>
              <a:rPr lang="en-US" dirty="0"/>
              <a:t>Volumetric Supervision</a:t>
            </a:r>
          </a:p>
        </p:txBody>
      </p:sp>
      <p:sp>
        <p:nvSpPr>
          <p:cNvPr id="3" name="Text Placeholder 2">
            <a:extLst>
              <a:ext uri="{FF2B5EF4-FFF2-40B4-BE49-F238E27FC236}">
                <a16:creationId xmlns:a16="http://schemas.microsoft.com/office/drawing/2014/main" id="{30646B96-9B9B-CB43-9F0F-E43C854CC0FA}"/>
              </a:ext>
            </a:extLst>
          </p:cNvPr>
          <p:cNvSpPr>
            <a:spLocks noGrp="1"/>
          </p:cNvSpPr>
          <p:nvPr>
            <p:ph type="body" idx="1"/>
          </p:nvPr>
        </p:nvSpPr>
        <p:spPr>
          <a:xfrm>
            <a:off x="311699" y="967648"/>
            <a:ext cx="8335458" cy="3416400"/>
          </a:xfrm>
        </p:spPr>
        <p:txBody>
          <a:bodyPr/>
          <a:lstStyle/>
          <a:p>
            <a:r>
              <a:rPr lang="en-US" dirty="0"/>
              <a:t>We propose a new weak supervision type: </a:t>
            </a:r>
            <a:r>
              <a:rPr lang="en-US" b="1" dirty="0"/>
              <a:t>Volumetric Supervision</a:t>
            </a:r>
          </a:p>
          <a:p>
            <a:r>
              <a:rPr lang="en-US" dirty="0"/>
              <a:t>Generalizes image level supervision</a:t>
            </a:r>
          </a:p>
          <a:p>
            <a:r>
              <a:rPr lang="en-US" dirty="0"/>
              <a:t>Add class size information</a:t>
            </a:r>
          </a:p>
          <a:p>
            <a:pPr lvl="1"/>
            <a:r>
              <a:rPr lang="en-US" dirty="0"/>
              <a:t>‘Volumetric' instead of size is used for historical reasons [Vogiatzis ‘05] </a:t>
            </a:r>
          </a:p>
          <a:p>
            <a:pPr lvl="1"/>
            <a:endParaRPr lang="en-US" dirty="0"/>
          </a:p>
        </p:txBody>
      </p:sp>
      <p:grpSp>
        <p:nvGrpSpPr>
          <p:cNvPr id="7" name="Group 6">
            <a:extLst>
              <a:ext uri="{FF2B5EF4-FFF2-40B4-BE49-F238E27FC236}">
                <a16:creationId xmlns:a16="http://schemas.microsoft.com/office/drawing/2014/main" id="{34113E4B-6F21-DA46-933B-1BFCE0FF5055}"/>
              </a:ext>
            </a:extLst>
          </p:cNvPr>
          <p:cNvGrpSpPr/>
          <p:nvPr/>
        </p:nvGrpSpPr>
        <p:grpSpPr>
          <a:xfrm>
            <a:off x="990143" y="2620390"/>
            <a:ext cx="1171417" cy="2257251"/>
            <a:chOff x="-68295" y="358716"/>
            <a:chExt cx="1731209" cy="2989051"/>
          </a:xfrm>
        </p:grpSpPr>
        <p:pic>
          <p:nvPicPr>
            <p:cNvPr id="8" name="Picture 7">
              <a:extLst>
                <a:ext uri="{FF2B5EF4-FFF2-40B4-BE49-F238E27FC236}">
                  <a16:creationId xmlns:a16="http://schemas.microsoft.com/office/drawing/2014/main" id="{826CC0B9-52E9-0245-902E-1D81EE1B8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5" y="358716"/>
              <a:ext cx="1675178" cy="2507752"/>
            </a:xfrm>
            <a:prstGeom prst="rect">
              <a:avLst/>
            </a:prstGeom>
          </p:spPr>
        </p:pic>
        <p:sp>
          <p:nvSpPr>
            <p:cNvPr id="9" name="Text Box 35">
              <a:extLst>
                <a:ext uri="{FF2B5EF4-FFF2-40B4-BE49-F238E27FC236}">
                  <a16:creationId xmlns:a16="http://schemas.microsoft.com/office/drawing/2014/main" id="{011F4383-62FA-3448-AE2A-70358BB1CF21}"/>
                </a:ext>
              </a:extLst>
            </p:cNvPr>
            <p:cNvSpPr txBox="1"/>
            <p:nvPr/>
          </p:nvSpPr>
          <p:spPr>
            <a:xfrm>
              <a:off x="-68295" y="2881421"/>
              <a:ext cx="1731209" cy="466346"/>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cs typeface="Vrinda" panose="020B0502040204020203" pitchFamily="34" charset="0"/>
                </a:rPr>
                <a:t> Input Image</a:t>
              </a:r>
            </a:p>
          </p:txBody>
        </p:sp>
      </p:grpSp>
      <p:grpSp>
        <p:nvGrpSpPr>
          <p:cNvPr id="13" name="Group 12">
            <a:extLst>
              <a:ext uri="{FF2B5EF4-FFF2-40B4-BE49-F238E27FC236}">
                <a16:creationId xmlns:a16="http://schemas.microsoft.com/office/drawing/2014/main" id="{974E21FC-3B18-E343-A35D-8ACB457952BE}"/>
              </a:ext>
            </a:extLst>
          </p:cNvPr>
          <p:cNvGrpSpPr/>
          <p:nvPr/>
        </p:nvGrpSpPr>
        <p:grpSpPr>
          <a:xfrm>
            <a:off x="2662002" y="2620390"/>
            <a:ext cx="1134155" cy="2336725"/>
            <a:chOff x="-116923" y="288757"/>
            <a:chExt cx="1181205" cy="2382896"/>
          </a:xfrm>
        </p:grpSpPr>
        <p:sp>
          <p:nvSpPr>
            <p:cNvPr id="14" name="Text Box 34">
              <a:extLst>
                <a:ext uri="{FF2B5EF4-FFF2-40B4-BE49-F238E27FC236}">
                  <a16:creationId xmlns:a16="http://schemas.microsoft.com/office/drawing/2014/main" id="{6DFCB0EB-9305-AE44-B426-3E0C0A238EF0}"/>
                </a:ext>
              </a:extLst>
            </p:cNvPr>
            <p:cNvSpPr txBox="1">
              <a:spLocks noChangeAspect="1"/>
            </p:cNvSpPr>
            <p:nvPr/>
          </p:nvSpPr>
          <p:spPr>
            <a:xfrm>
              <a:off x="-116923" y="288757"/>
              <a:ext cx="1181205" cy="193020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350" dirty="0">
                  <a:latin typeface="Helvetica" pitchFamily="2" charset="0"/>
                  <a:ea typeface="Calibri" panose="020F0502020204030204" pitchFamily="34" charset="0"/>
                  <a:cs typeface="Helvetica" pitchFamily="2" charset="0"/>
                </a:rPr>
                <a:t>b</a:t>
              </a:r>
              <a:r>
                <a:rPr lang="en-US" sz="1350" dirty="0">
                  <a:solidFill>
                    <a:srgbClr val="000000"/>
                  </a:solidFill>
                  <a:effectLst/>
                  <a:latin typeface="Helvetica" pitchFamily="2" charset="0"/>
                  <a:ea typeface="Calibri" panose="020F0502020204030204" pitchFamily="34" charset="0"/>
                  <a:cs typeface="Helvetica" pitchFamily="2" charset="0"/>
                </a:rPr>
                <a:t>ackground,</a:t>
              </a:r>
              <a:endParaRPr lang="en-US" sz="1350" dirty="0">
                <a:effectLst/>
                <a:latin typeface="Calibri" panose="020F0502020204030204" pitchFamily="34" charset="0"/>
                <a:ea typeface="Calibri" panose="020F0502020204030204" pitchFamily="34" charset="0"/>
                <a:cs typeface="Vrinda" panose="020B0502040204020203" pitchFamily="34" charset="0"/>
              </a:endParaRPr>
            </a:p>
            <a:p>
              <a:pPr marL="0" marR="0" algn="ctr">
                <a:spcBef>
                  <a:spcPts val="0"/>
                </a:spcBef>
                <a:spcAft>
                  <a:spcPts val="0"/>
                </a:spcAft>
              </a:pPr>
              <a:r>
                <a:rPr lang="en-US" sz="1350" dirty="0">
                  <a:latin typeface="Helvetica" pitchFamily="2" charset="0"/>
                  <a:ea typeface="Calibri" panose="020F0502020204030204" pitchFamily="34" charset="0"/>
                  <a:cs typeface="Helvetica" pitchFamily="2" charset="0"/>
                </a:rPr>
                <a:t>b</a:t>
              </a:r>
              <a:r>
                <a:rPr lang="en-US" sz="1350" dirty="0">
                  <a:solidFill>
                    <a:srgbClr val="000000"/>
                  </a:solidFill>
                  <a:effectLst/>
                  <a:latin typeface="Helvetica" pitchFamily="2" charset="0"/>
                  <a:ea typeface="Calibri" panose="020F0502020204030204" pitchFamily="34" charset="0"/>
                  <a:cs typeface="Helvetica" pitchFamily="2" charset="0"/>
                </a:rPr>
                <a:t>icycle,</a:t>
              </a:r>
              <a:endParaRPr lang="en-US" sz="1350" dirty="0">
                <a:effectLst/>
                <a:latin typeface="Calibri" panose="020F0502020204030204" pitchFamily="34" charset="0"/>
                <a:ea typeface="Calibri" panose="020F0502020204030204" pitchFamily="34" charset="0"/>
                <a:cs typeface="Vrinda" panose="020B0502040204020203" pitchFamily="34" charset="0"/>
              </a:endParaRPr>
            </a:p>
            <a:p>
              <a:pPr marL="0" marR="0" algn="ctr">
                <a:spcBef>
                  <a:spcPts val="0"/>
                </a:spcBef>
                <a:spcAft>
                  <a:spcPts val="0"/>
                </a:spcAft>
              </a:pPr>
              <a:r>
                <a:rPr lang="en-US" sz="1350" dirty="0">
                  <a:solidFill>
                    <a:srgbClr val="000000"/>
                  </a:solidFill>
                  <a:effectLst/>
                  <a:latin typeface="Helvetica" pitchFamily="2" charset="0"/>
                  <a:ea typeface="Calibri" panose="020F0502020204030204" pitchFamily="34" charset="0"/>
                  <a:cs typeface="Helvetica" pitchFamily="2" charset="0"/>
                </a:rPr>
                <a:t>person</a:t>
              </a:r>
              <a:endParaRPr lang="en-US" sz="135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15" name="Text Box 36">
              <a:extLst>
                <a:ext uri="{FF2B5EF4-FFF2-40B4-BE49-F238E27FC236}">
                  <a16:creationId xmlns:a16="http://schemas.microsoft.com/office/drawing/2014/main" id="{36352767-7260-6446-BCC8-1229F8A08D53}"/>
                </a:ext>
              </a:extLst>
            </p:cNvPr>
            <p:cNvSpPr txBox="1"/>
            <p:nvPr/>
          </p:nvSpPr>
          <p:spPr>
            <a:xfrm>
              <a:off x="-115709" y="2227883"/>
              <a:ext cx="1179991" cy="44377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cs typeface="Vrinda" panose="020B0502040204020203" pitchFamily="34" charset="0"/>
                </a:rPr>
                <a:t>Image level </a:t>
              </a:r>
            </a:p>
            <a:p>
              <a:pPr marL="0" marR="0" algn="ctr">
                <a:spcBef>
                  <a:spcPts val="0"/>
                </a:spcBef>
                <a:spcAft>
                  <a:spcPts val="0"/>
                </a:spcAft>
              </a:pPr>
              <a:r>
                <a:rPr lang="en-US" sz="1200" dirty="0">
                  <a:effectLst/>
                  <a:latin typeface="Calibri" panose="020F0502020204030204" pitchFamily="34" charset="0"/>
                  <a:ea typeface="Calibri" panose="020F0502020204030204" pitchFamily="34" charset="0"/>
                  <a:cs typeface="Vrinda" panose="020B0502040204020203" pitchFamily="34" charset="0"/>
                </a:rPr>
                <a:t>Annotation</a:t>
              </a:r>
            </a:p>
          </p:txBody>
        </p:sp>
      </p:grpSp>
      <p:grpSp>
        <p:nvGrpSpPr>
          <p:cNvPr id="16" name="Group 15">
            <a:extLst>
              <a:ext uri="{FF2B5EF4-FFF2-40B4-BE49-F238E27FC236}">
                <a16:creationId xmlns:a16="http://schemas.microsoft.com/office/drawing/2014/main" id="{32448DCD-CDB0-144B-A213-EE0E4D9E8494}"/>
              </a:ext>
            </a:extLst>
          </p:cNvPr>
          <p:cNvGrpSpPr/>
          <p:nvPr/>
        </p:nvGrpSpPr>
        <p:grpSpPr>
          <a:xfrm>
            <a:off x="5528533" y="2620390"/>
            <a:ext cx="1134155" cy="2348703"/>
            <a:chOff x="-178637" y="487537"/>
            <a:chExt cx="1181205" cy="2395111"/>
          </a:xfrm>
        </p:grpSpPr>
        <p:sp>
          <p:nvSpPr>
            <p:cNvPr id="18" name="Text Box 36">
              <a:extLst>
                <a:ext uri="{FF2B5EF4-FFF2-40B4-BE49-F238E27FC236}">
                  <a16:creationId xmlns:a16="http://schemas.microsoft.com/office/drawing/2014/main" id="{3DF13301-34CD-D148-B791-DBBB5459520D}"/>
                </a:ext>
              </a:extLst>
            </p:cNvPr>
            <p:cNvSpPr txBox="1"/>
            <p:nvPr/>
          </p:nvSpPr>
          <p:spPr>
            <a:xfrm>
              <a:off x="-178637" y="2438879"/>
              <a:ext cx="1179991" cy="443769"/>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cs typeface="Vrinda" panose="020B0502040204020203" pitchFamily="34" charset="0"/>
                </a:rPr>
                <a:t>Volumetric </a:t>
              </a:r>
            </a:p>
            <a:p>
              <a:pPr marL="0" marR="0" algn="ctr">
                <a:spcBef>
                  <a:spcPts val="0"/>
                </a:spcBef>
                <a:spcAft>
                  <a:spcPts val="0"/>
                </a:spcAft>
              </a:pPr>
              <a:r>
                <a:rPr lang="en-US" sz="1200" dirty="0">
                  <a:effectLst/>
                  <a:latin typeface="Calibri" panose="020F0502020204030204" pitchFamily="34" charset="0"/>
                  <a:ea typeface="Calibri" panose="020F0502020204030204" pitchFamily="34" charset="0"/>
                  <a:cs typeface="Vrinda" panose="020B0502040204020203" pitchFamily="34" charset="0"/>
                </a:rPr>
                <a:t>Annotation</a:t>
              </a:r>
            </a:p>
          </p:txBody>
        </p:sp>
        <p:sp>
          <p:nvSpPr>
            <p:cNvPr id="17" name="Text Box 34">
              <a:extLst>
                <a:ext uri="{FF2B5EF4-FFF2-40B4-BE49-F238E27FC236}">
                  <a16:creationId xmlns:a16="http://schemas.microsoft.com/office/drawing/2014/main" id="{CA308FEC-5289-4540-9C57-BC7CF974EA20}"/>
                </a:ext>
              </a:extLst>
            </p:cNvPr>
            <p:cNvSpPr txBox="1">
              <a:spLocks noChangeAspect="1"/>
            </p:cNvSpPr>
            <p:nvPr/>
          </p:nvSpPr>
          <p:spPr>
            <a:xfrm>
              <a:off x="-178637" y="487537"/>
              <a:ext cx="1181205" cy="193020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350" dirty="0" err="1">
                  <a:solidFill>
                    <a:srgbClr val="000000"/>
                  </a:solidFill>
                  <a:effectLst/>
                  <a:latin typeface="Helvetica" pitchFamily="2" charset="0"/>
                  <a:ea typeface="Calibri" panose="020F0502020204030204" pitchFamily="34" charset="0"/>
                  <a:cs typeface="Helvetica" pitchFamily="2" charset="0"/>
                </a:rPr>
                <a:t>bg</a:t>
              </a:r>
              <a:r>
                <a:rPr lang="en-US" sz="1350" dirty="0">
                  <a:solidFill>
                    <a:srgbClr val="000000"/>
                  </a:solidFill>
                  <a:effectLst/>
                  <a:latin typeface="Helvetica" pitchFamily="2" charset="0"/>
                  <a:ea typeface="Calibri" panose="020F0502020204030204" pitchFamily="34" charset="0"/>
                  <a:cs typeface="Helvetica" pitchFamily="2" charset="0"/>
                </a:rPr>
                <a:t>: 0.4, </a:t>
              </a:r>
              <a:endParaRPr lang="en-US" sz="1350" dirty="0">
                <a:effectLst/>
                <a:latin typeface="Calibri" panose="020F0502020204030204" pitchFamily="34" charset="0"/>
                <a:ea typeface="Calibri" panose="020F0502020204030204" pitchFamily="34" charset="0"/>
                <a:cs typeface="Vrinda" panose="020B0502040204020203" pitchFamily="34" charset="0"/>
              </a:endParaRPr>
            </a:p>
            <a:p>
              <a:pPr marL="0" marR="0" algn="ctr">
                <a:spcBef>
                  <a:spcPts val="0"/>
                </a:spcBef>
                <a:spcAft>
                  <a:spcPts val="0"/>
                </a:spcAft>
              </a:pPr>
              <a:r>
                <a:rPr lang="en-US" sz="1350" dirty="0">
                  <a:solidFill>
                    <a:srgbClr val="000000"/>
                  </a:solidFill>
                  <a:effectLst/>
                  <a:latin typeface="Helvetica" pitchFamily="2" charset="0"/>
                  <a:ea typeface="Calibri" panose="020F0502020204030204" pitchFamily="34" charset="0"/>
                  <a:cs typeface="Helvetica" pitchFamily="2" charset="0"/>
                </a:rPr>
                <a:t>bicycle: 0.2,</a:t>
              </a:r>
              <a:endParaRPr lang="en-US" sz="1350" dirty="0">
                <a:effectLst/>
                <a:latin typeface="Calibri" panose="020F0502020204030204" pitchFamily="34" charset="0"/>
                <a:ea typeface="Calibri" panose="020F0502020204030204" pitchFamily="34" charset="0"/>
                <a:cs typeface="Vrinda" panose="020B0502040204020203" pitchFamily="34" charset="0"/>
              </a:endParaRPr>
            </a:p>
            <a:p>
              <a:pPr marL="0" marR="0" algn="ctr">
                <a:spcBef>
                  <a:spcPts val="0"/>
                </a:spcBef>
                <a:spcAft>
                  <a:spcPts val="0"/>
                </a:spcAft>
              </a:pPr>
              <a:r>
                <a:rPr lang="en-US" sz="1350" dirty="0">
                  <a:solidFill>
                    <a:srgbClr val="000000"/>
                  </a:solidFill>
                  <a:effectLst/>
                  <a:latin typeface="Helvetica" pitchFamily="2" charset="0"/>
                  <a:ea typeface="Calibri" panose="020F0502020204030204" pitchFamily="34" charset="0"/>
                  <a:cs typeface="Helvetica" pitchFamily="2" charset="0"/>
                </a:rPr>
                <a:t>person: 0.4</a:t>
              </a:r>
              <a:endParaRPr lang="en-US" sz="1350" dirty="0">
                <a:effectLst/>
                <a:latin typeface="Calibri" panose="020F0502020204030204" pitchFamily="34" charset="0"/>
                <a:ea typeface="Calibri" panose="020F0502020204030204" pitchFamily="34" charset="0"/>
                <a:cs typeface="Vrinda" panose="020B0502040204020203" pitchFamily="34" charset="0"/>
              </a:endParaRPr>
            </a:p>
          </p:txBody>
        </p:sp>
      </p:grpSp>
      <p:grpSp>
        <p:nvGrpSpPr>
          <p:cNvPr id="19" name="Group 18">
            <a:extLst>
              <a:ext uri="{FF2B5EF4-FFF2-40B4-BE49-F238E27FC236}">
                <a16:creationId xmlns:a16="http://schemas.microsoft.com/office/drawing/2014/main" id="{A9FEBED7-5FD4-1144-A876-AA57CA66A491}"/>
              </a:ext>
            </a:extLst>
          </p:cNvPr>
          <p:cNvGrpSpPr/>
          <p:nvPr/>
        </p:nvGrpSpPr>
        <p:grpSpPr>
          <a:xfrm>
            <a:off x="3808774" y="2627387"/>
            <a:ext cx="1281886" cy="2360562"/>
            <a:chOff x="463473" y="288069"/>
            <a:chExt cx="1282265" cy="2361238"/>
          </a:xfrm>
        </p:grpSpPr>
        <p:pic>
          <p:nvPicPr>
            <p:cNvPr id="20" name="Picture 19">
              <a:extLst>
                <a:ext uri="{FF2B5EF4-FFF2-40B4-BE49-F238E27FC236}">
                  <a16:creationId xmlns:a16="http://schemas.microsoft.com/office/drawing/2014/main" id="{08B4B54C-D530-604A-94FB-A4FBC8895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482" y="288069"/>
              <a:ext cx="1134503" cy="1893346"/>
            </a:xfrm>
            <a:prstGeom prst="rect">
              <a:avLst/>
            </a:prstGeom>
          </p:spPr>
        </p:pic>
        <p:sp>
          <p:nvSpPr>
            <p:cNvPr id="21" name="Text Box 71">
              <a:extLst>
                <a:ext uri="{FF2B5EF4-FFF2-40B4-BE49-F238E27FC236}">
                  <a16:creationId xmlns:a16="http://schemas.microsoft.com/office/drawing/2014/main" id="{C83F857C-2CFF-B346-B4B5-76EC50C9DFAE}"/>
                </a:ext>
              </a:extLst>
            </p:cNvPr>
            <p:cNvSpPr txBox="1"/>
            <p:nvPr/>
          </p:nvSpPr>
          <p:spPr>
            <a:xfrm>
              <a:off x="463473" y="2303999"/>
              <a:ext cx="1282265" cy="345308"/>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ln>
                    <a:noFill/>
                  </a:ln>
                  <a:solidFill>
                    <a:srgbClr val="000000"/>
                  </a:solidFill>
                  <a:effectLst/>
                  <a:latin typeface="Calibri" panose="020F0502020204030204" pitchFamily="34" charset="0"/>
                  <a:ea typeface="Calibri" panose="020F0502020204030204" pitchFamily="34" charset="0"/>
                  <a:cs typeface="Vrinda" panose="020B0502040204020203" pitchFamily="34" charset="0"/>
                </a:rPr>
                <a:t>Segmentation with image level annotation</a:t>
              </a:r>
              <a:endParaRPr lang="en-US" sz="1200" dirty="0">
                <a:effectLst/>
                <a:latin typeface="Calibri" panose="020F0502020204030204" pitchFamily="34" charset="0"/>
                <a:ea typeface="Calibri" panose="020F0502020204030204" pitchFamily="34" charset="0"/>
                <a:cs typeface="Vrinda" panose="020B0502040204020203" pitchFamily="34" charset="0"/>
              </a:endParaRPr>
            </a:p>
          </p:txBody>
        </p:sp>
      </p:grpSp>
      <p:grpSp>
        <p:nvGrpSpPr>
          <p:cNvPr id="22" name="Group 21">
            <a:extLst>
              <a:ext uri="{FF2B5EF4-FFF2-40B4-BE49-F238E27FC236}">
                <a16:creationId xmlns:a16="http://schemas.microsoft.com/office/drawing/2014/main" id="{D63F5FB9-0073-534D-823F-F5D8FA71ED1B}"/>
              </a:ext>
            </a:extLst>
          </p:cNvPr>
          <p:cNvGrpSpPr/>
          <p:nvPr/>
        </p:nvGrpSpPr>
        <p:grpSpPr>
          <a:xfrm>
            <a:off x="6661522" y="2620390"/>
            <a:ext cx="1455708" cy="2422614"/>
            <a:chOff x="-439148" y="287880"/>
            <a:chExt cx="1456065" cy="2423534"/>
          </a:xfrm>
        </p:grpSpPr>
        <p:pic>
          <p:nvPicPr>
            <p:cNvPr id="23" name="Picture 22">
              <a:extLst>
                <a:ext uri="{FF2B5EF4-FFF2-40B4-BE49-F238E27FC236}">
                  <a16:creationId xmlns:a16="http://schemas.microsoft.com/office/drawing/2014/main" id="{8EF152D0-A574-D54B-95C8-E7D5E1D075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176" y="287880"/>
              <a:ext cx="1134478" cy="1893525"/>
            </a:xfrm>
            <a:prstGeom prst="rect">
              <a:avLst/>
            </a:prstGeom>
          </p:spPr>
        </p:pic>
        <p:sp>
          <p:nvSpPr>
            <p:cNvPr id="24" name="Text Box 42">
              <a:extLst>
                <a:ext uri="{FF2B5EF4-FFF2-40B4-BE49-F238E27FC236}">
                  <a16:creationId xmlns:a16="http://schemas.microsoft.com/office/drawing/2014/main" id="{56C20F1E-8C67-5F41-8D46-128C44502AB6}"/>
                </a:ext>
              </a:extLst>
            </p:cNvPr>
            <p:cNvSpPr txBox="1"/>
            <p:nvPr/>
          </p:nvSpPr>
          <p:spPr>
            <a:xfrm>
              <a:off x="-439148" y="2235552"/>
              <a:ext cx="1456065" cy="475862"/>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ln>
                    <a:noFill/>
                  </a:ln>
                  <a:solidFill>
                    <a:srgbClr val="000000"/>
                  </a:solidFill>
                  <a:effectLst/>
                  <a:latin typeface="Calibri" panose="020F0502020204030204" pitchFamily="34" charset="0"/>
                  <a:ea typeface="Calibri" panose="020F0502020204030204" pitchFamily="34" charset="0"/>
                  <a:cs typeface="Vrinda" panose="020B0502040204020203" pitchFamily="34" charset="0"/>
                </a:rPr>
                <a:t>Segmentation with</a:t>
              </a:r>
              <a:endParaRPr lang="en-US" sz="1200" dirty="0">
                <a:effectLst/>
                <a:latin typeface="Calibri" panose="020F0502020204030204" pitchFamily="34" charset="0"/>
                <a:ea typeface="Calibri" panose="020F0502020204030204" pitchFamily="34" charset="0"/>
                <a:cs typeface="Vrinda" panose="020B0502040204020203" pitchFamily="34" charset="0"/>
              </a:endParaRPr>
            </a:p>
            <a:p>
              <a:pPr marL="0" marR="0" algn="ctr">
                <a:spcBef>
                  <a:spcPts val="0"/>
                </a:spcBef>
                <a:spcAft>
                  <a:spcPts val="0"/>
                </a:spcAft>
              </a:pPr>
              <a:r>
                <a:rPr lang="en-US" sz="1200" dirty="0">
                  <a:effectLst/>
                  <a:latin typeface="Calibri" panose="020F0502020204030204" pitchFamily="34" charset="0"/>
                  <a:ea typeface="Calibri" panose="020F0502020204030204" pitchFamily="34" charset="0"/>
                  <a:cs typeface="Vrinda" panose="020B0502040204020203" pitchFamily="34" charset="0"/>
                </a:rPr>
                <a:t>Volumetric Supervision</a:t>
              </a:r>
            </a:p>
          </p:txBody>
        </p:sp>
      </p:grpSp>
      <p:sp>
        <p:nvSpPr>
          <p:cNvPr id="4" name="Slide Number Placeholder 3">
            <a:extLst>
              <a:ext uri="{FF2B5EF4-FFF2-40B4-BE49-F238E27FC236}">
                <a16:creationId xmlns:a16="http://schemas.microsoft.com/office/drawing/2014/main" id="{53AA394F-B124-764C-A562-8B8C1783ED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24305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59E6-40A7-A24D-900E-A0A58266F398}"/>
              </a:ext>
            </a:extLst>
          </p:cNvPr>
          <p:cNvSpPr>
            <a:spLocks noGrp="1"/>
          </p:cNvSpPr>
          <p:nvPr>
            <p:ph type="title"/>
          </p:nvPr>
        </p:nvSpPr>
        <p:spPr/>
        <p:txBody>
          <a:bodyPr>
            <a:normAutofit fontScale="90000"/>
          </a:bodyPr>
          <a:lstStyle/>
          <a:p>
            <a:r>
              <a:rPr lang="en-US" dirty="0"/>
              <a:t>Volumetric Annotation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D45BADF-9D8B-6C4F-8633-F9592E819FFA}"/>
                  </a:ext>
                </a:extLst>
              </p:cNvPr>
              <p:cNvSpPr>
                <a:spLocks noGrp="1"/>
              </p:cNvSpPr>
              <p:nvPr>
                <p:ph type="body" idx="1"/>
              </p:nvPr>
            </p:nvSpPr>
            <p:spPr>
              <a:xfrm>
                <a:off x="311700" y="1152474"/>
                <a:ext cx="4604093" cy="2752775"/>
              </a:xfrm>
            </p:spPr>
            <p:txBody>
              <a:bodyPr>
                <a:normAutofit/>
              </a:bodyPr>
              <a:lstStyle/>
              <a:p>
                <a:r>
                  <a:rPr lang="en-US" dirty="0"/>
                  <a:t>Assume user provides approximate size (normalized) for each class</a:t>
                </a:r>
              </a:p>
              <a:p>
                <a:endParaRPr lang="en-US" dirty="0"/>
              </a:p>
              <a:p>
                <a:r>
                  <a:rPr lang="en-US" dirty="0">
                    <a:solidFill>
                      <a:srgbClr val="D20082"/>
                    </a:solidFill>
                  </a:rPr>
                  <a:t>Horse: 0.3347 </a:t>
                </a:r>
                <a:r>
                  <a:rPr lang="en-US" dirty="0">
                    <a:solidFill>
                      <a:schemeClr val="bg2"/>
                    </a:solidFill>
                  </a:rPr>
                  <a:t>of image size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𝐵𝑢𝑐𝑘𝑒𝑡</m:t>
                    </m:r>
                    <m:r>
                      <a:rPr lang="en-US" i="1">
                        <a:latin typeface="Cambria Math" panose="02040503050406030204" pitchFamily="18" charset="0"/>
                        <a:ea typeface="Cambria Math" panose="02040503050406030204" pitchFamily="18" charset="0"/>
                      </a:rPr>
                      <m:t> 4</m:t>
                    </m:r>
                  </m:oMath>
                </a14:m>
                <a:endParaRPr lang="en-US" dirty="0"/>
              </a:p>
              <a:p>
                <a:endParaRPr lang="en-US" dirty="0"/>
              </a:p>
            </p:txBody>
          </p:sp>
        </mc:Choice>
        <mc:Fallback xmlns="">
          <p:sp>
            <p:nvSpPr>
              <p:cNvPr id="3" name="Text Placeholder 2">
                <a:extLst>
                  <a:ext uri="{FF2B5EF4-FFF2-40B4-BE49-F238E27FC236}">
                    <a16:creationId xmlns:a16="http://schemas.microsoft.com/office/drawing/2014/main" id="{3D45BADF-9D8B-6C4F-8633-F9592E819FFA}"/>
                  </a:ext>
                </a:extLst>
              </p:cNvPr>
              <p:cNvSpPr>
                <a:spLocks noGrp="1" noRot="1" noChangeAspect="1" noMove="1" noResize="1" noEditPoints="1" noAdjustHandles="1" noChangeArrowheads="1" noChangeShapeType="1" noTextEdit="1"/>
              </p:cNvSpPr>
              <p:nvPr>
                <p:ph type="body" idx="1"/>
              </p:nvPr>
            </p:nvSpPr>
            <p:spPr>
              <a:xfrm>
                <a:off x="311700" y="1152474"/>
                <a:ext cx="4604093" cy="2752775"/>
              </a:xfrm>
              <a:blipFill>
                <a:blip r:embed="rId3"/>
                <a:stretch>
                  <a:fillRect/>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6B9A6BF0-DC55-0E4A-8E40-2AAD3344F3E3}"/>
              </a:ext>
            </a:extLst>
          </p:cNvPr>
          <p:cNvGrpSpPr/>
          <p:nvPr/>
        </p:nvGrpSpPr>
        <p:grpSpPr>
          <a:xfrm>
            <a:off x="169208" y="3980985"/>
            <a:ext cx="8796681" cy="993105"/>
            <a:chOff x="112058" y="3980985"/>
            <a:chExt cx="8796681" cy="993105"/>
          </a:xfrm>
        </p:grpSpPr>
        <p:grpSp>
          <p:nvGrpSpPr>
            <p:cNvPr id="5" name="Group 4">
              <a:extLst>
                <a:ext uri="{FF2B5EF4-FFF2-40B4-BE49-F238E27FC236}">
                  <a16:creationId xmlns:a16="http://schemas.microsoft.com/office/drawing/2014/main" id="{FA8F5DFC-56A4-A740-A0B7-9F9C79AA6EF0}"/>
                </a:ext>
              </a:extLst>
            </p:cNvPr>
            <p:cNvGrpSpPr/>
            <p:nvPr/>
          </p:nvGrpSpPr>
          <p:grpSpPr>
            <a:xfrm>
              <a:off x="112058" y="4005022"/>
              <a:ext cx="825910" cy="969068"/>
              <a:chOff x="4837471" y="1258529"/>
              <a:chExt cx="825910" cy="969068"/>
            </a:xfrm>
          </p:grpSpPr>
          <p:pic>
            <p:nvPicPr>
              <p:cNvPr id="8194" name="Picture 2" descr="Metal Aluminum or Enamel Bucket Cartoon Vector Flat Illustration Icon  Isolated. Stock Vector - Illustration of flat, isolated: 158498742">
                <a:extLst>
                  <a:ext uri="{FF2B5EF4-FFF2-40B4-BE49-F238E27FC236}">
                    <a16:creationId xmlns:a16="http://schemas.microsoft.com/office/drawing/2014/main" id="{DB1027A5-148A-7842-925F-149070B395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08" t="24468" r="28781" b="25066"/>
              <a:stretch/>
            </p:blipFill>
            <p:spPr bwMode="auto">
              <a:xfrm>
                <a:off x="4837471" y="1258529"/>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6CE07F-B72A-5E46-8C4A-6FAA75236D22}"/>
                  </a:ext>
                </a:extLst>
              </p:cNvPr>
              <p:cNvSpPr txBox="1"/>
              <p:nvPr/>
            </p:nvSpPr>
            <p:spPr>
              <a:xfrm>
                <a:off x="5171767" y="1911922"/>
                <a:ext cx="157317" cy="307777"/>
              </a:xfrm>
              <a:prstGeom prst="rect">
                <a:avLst/>
              </a:prstGeom>
              <a:noFill/>
            </p:spPr>
            <p:txBody>
              <a:bodyPr wrap="square" rtlCol="0">
                <a:spAutoFit/>
              </a:bodyPr>
              <a:lstStyle/>
              <a:p>
                <a:pPr algn="ctr"/>
                <a:r>
                  <a:rPr lang="en-US" dirty="0"/>
                  <a:t>1</a:t>
                </a:r>
              </a:p>
            </p:txBody>
          </p:sp>
        </p:grpSp>
        <p:grpSp>
          <p:nvGrpSpPr>
            <p:cNvPr id="8" name="Group 7">
              <a:extLst>
                <a:ext uri="{FF2B5EF4-FFF2-40B4-BE49-F238E27FC236}">
                  <a16:creationId xmlns:a16="http://schemas.microsoft.com/office/drawing/2014/main" id="{33F77D49-35E8-FC40-AC83-F86F3616D6CE}"/>
                </a:ext>
              </a:extLst>
            </p:cNvPr>
            <p:cNvGrpSpPr/>
            <p:nvPr/>
          </p:nvGrpSpPr>
          <p:grpSpPr>
            <a:xfrm>
              <a:off x="994300" y="3999173"/>
              <a:ext cx="825910" cy="969068"/>
              <a:chOff x="4837471" y="1258529"/>
              <a:chExt cx="825910" cy="969068"/>
            </a:xfrm>
          </p:grpSpPr>
          <p:pic>
            <p:nvPicPr>
              <p:cNvPr id="9" name="Picture 2" descr="Metal Aluminum or Enamel Bucket Cartoon Vector Flat Illustration Icon  Isolated. Stock Vector - Illustration of flat, isolated: 158498742">
                <a:extLst>
                  <a:ext uri="{FF2B5EF4-FFF2-40B4-BE49-F238E27FC236}">
                    <a16:creationId xmlns:a16="http://schemas.microsoft.com/office/drawing/2014/main" id="{9D4C5DF2-1906-0A40-93FF-81B87347A3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08" t="24468" r="28781" b="25066"/>
              <a:stretch/>
            </p:blipFill>
            <p:spPr bwMode="auto">
              <a:xfrm>
                <a:off x="4837471" y="1258529"/>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92D53E6-1DA5-3A40-9269-4AA8427E10F0}"/>
                  </a:ext>
                </a:extLst>
              </p:cNvPr>
              <p:cNvSpPr txBox="1"/>
              <p:nvPr/>
            </p:nvSpPr>
            <p:spPr>
              <a:xfrm>
                <a:off x="5171767" y="1911922"/>
                <a:ext cx="157317" cy="307777"/>
              </a:xfrm>
              <a:prstGeom prst="rect">
                <a:avLst/>
              </a:prstGeom>
              <a:noFill/>
            </p:spPr>
            <p:txBody>
              <a:bodyPr wrap="square" rtlCol="0">
                <a:spAutoFit/>
              </a:bodyPr>
              <a:lstStyle/>
              <a:p>
                <a:pPr algn="ctr"/>
                <a:r>
                  <a:rPr lang="en-US" dirty="0"/>
                  <a:t>2</a:t>
                </a:r>
              </a:p>
            </p:txBody>
          </p:sp>
        </p:grpSp>
        <p:grpSp>
          <p:nvGrpSpPr>
            <p:cNvPr id="11" name="Group 10">
              <a:extLst>
                <a:ext uri="{FF2B5EF4-FFF2-40B4-BE49-F238E27FC236}">
                  <a16:creationId xmlns:a16="http://schemas.microsoft.com/office/drawing/2014/main" id="{476B9212-E337-8A42-A561-8B59F7755C6C}"/>
                </a:ext>
              </a:extLst>
            </p:cNvPr>
            <p:cNvGrpSpPr/>
            <p:nvPr/>
          </p:nvGrpSpPr>
          <p:grpSpPr>
            <a:xfrm>
              <a:off x="8082829" y="4005022"/>
              <a:ext cx="825910" cy="969068"/>
              <a:chOff x="4837471" y="1258529"/>
              <a:chExt cx="825910" cy="969068"/>
            </a:xfrm>
          </p:grpSpPr>
          <p:pic>
            <p:nvPicPr>
              <p:cNvPr id="12" name="Picture 2" descr="Metal Aluminum or Enamel Bucket Cartoon Vector Flat Illustration Icon  Isolated. Stock Vector - Illustration of flat, isolated: 158498742">
                <a:extLst>
                  <a:ext uri="{FF2B5EF4-FFF2-40B4-BE49-F238E27FC236}">
                    <a16:creationId xmlns:a16="http://schemas.microsoft.com/office/drawing/2014/main" id="{4A72EB21-9F01-264F-8761-9E34087562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08" t="24468" r="28781" b="25066"/>
              <a:stretch/>
            </p:blipFill>
            <p:spPr bwMode="auto">
              <a:xfrm>
                <a:off x="4837471" y="1258529"/>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999A4E8-B530-EF4C-9640-55B959BE4DF9}"/>
                  </a:ext>
                </a:extLst>
              </p:cNvPr>
              <p:cNvSpPr txBox="1"/>
              <p:nvPr/>
            </p:nvSpPr>
            <p:spPr>
              <a:xfrm>
                <a:off x="5041393" y="1911922"/>
                <a:ext cx="410896" cy="307777"/>
              </a:xfrm>
              <a:prstGeom prst="rect">
                <a:avLst/>
              </a:prstGeom>
              <a:noFill/>
            </p:spPr>
            <p:txBody>
              <a:bodyPr wrap="square" rtlCol="0">
                <a:spAutoFit/>
              </a:bodyPr>
              <a:lstStyle/>
              <a:p>
                <a:pPr algn="ctr"/>
                <a:r>
                  <a:rPr lang="en-US" dirty="0"/>
                  <a:t>10</a:t>
                </a:r>
              </a:p>
            </p:txBody>
          </p:sp>
        </p:grpSp>
        <p:grpSp>
          <p:nvGrpSpPr>
            <p:cNvPr id="14" name="Group 13">
              <a:extLst>
                <a:ext uri="{FF2B5EF4-FFF2-40B4-BE49-F238E27FC236}">
                  <a16:creationId xmlns:a16="http://schemas.microsoft.com/office/drawing/2014/main" id="{A927BA21-21E6-284E-8C69-4612A8D27A45}"/>
                </a:ext>
              </a:extLst>
            </p:cNvPr>
            <p:cNvGrpSpPr/>
            <p:nvPr/>
          </p:nvGrpSpPr>
          <p:grpSpPr>
            <a:xfrm>
              <a:off x="7208847" y="3980985"/>
              <a:ext cx="825910" cy="969068"/>
              <a:chOff x="4837471" y="1258529"/>
              <a:chExt cx="825910" cy="969068"/>
            </a:xfrm>
          </p:grpSpPr>
          <p:pic>
            <p:nvPicPr>
              <p:cNvPr id="15" name="Picture 2" descr="Metal Aluminum or Enamel Bucket Cartoon Vector Flat Illustration Icon  Isolated. Stock Vector - Illustration of flat, isolated: 158498742">
                <a:extLst>
                  <a:ext uri="{FF2B5EF4-FFF2-40B4-BE49-F238E27FC236}">
                    <a16:creationId xmlns:a16="http://schemas.microsoft.com/office/drawing/2014/main" id="{2362FA5D-D817-7B44-A0B3-65487A8B4D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08" t="24468" r="28781" b="25066"/>
              <a:stretch/>
            </p:blipFill>
            <p:spPr bwMode="auto">
              <a:xfrm>
                <a:off x="4837471" y="1258529"/>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9A05069-1365-B944-A808-C6515CB26BE3}"/>
                  </a:ext>
                </a:extLst>
              </p:cNvPr>
              <p:cNvSpPr txBox="1"/>
              <p:nvPr/>
            </p:nvSpPr>
            <p:spPr>
              <a:xfrm>
                <a:off x="5171767" y="1911922"/>
                <a:ext cx="157317" cy="307777"/>
              </a:xfrm>
              <a:prstGeom prst="rect">
                <a:avLst/>
              </a:prstGeom>
              <a:noFill/>
            </p:spPr>
            <p:txBody>
              <a:bodyPr wrap="square" rtlCol="0">
                <a:spAutoFit/>
              </a:bodyPr>
              <a:lstStyle/>
              <a:p>
                <a:pPr algn="ctr"/>
                <a:r>
                  <a:rPr lang="en-US" dirty="0"/>
                  <a:t>9</a:t>
                </a:r>
              </a:p>
            </p:txBody>
          </p:sp>
        </p:grpSp>
        <p:grpSp>
          <p:nvGrpSpPr>
            <p:cNvPr id="17" name="Group 16">
              <a:extLst>
                <a:ext uri="{FF2B5EF4-FFF2-40B4-BE49-F238E27FC236}">
                  <a16:creationId xmlns:a16="http://schemas.microsoft.com/office/drawing/2014/main" id="{53CC27FD-D3FE-D14F-B3E2-971117C5A1E3}"/>
                </a:ext>
              </a:extLst>
            </p:cNvPr>
            <p:cNvGrpSpPr/>
            <p:nvPr/>
          </p:nvGrpSpPr>
          <p:grpSpPr>
            <a:xfrm>
              <a:off x="6303588" y="3988883"/>
              <a:ext cx="825910" cy="969068"/>
              <a:chOff x="4837471" y="1258529"/>
              <a:chExt cx="825910" cy="969068"/>
            </a:xfrm>
          </p:grpSpPr>
          <p:pic>
            <p:nvPicPr>
              <p:cNvPr id="18" name="Picture 2" descr="Metal Aluminum or Enamel Bucket Cartoon Vector Flat Illustration Icon  Isolated. Stock Vector - Illustration of flat, isolated: 158498742">
                <a:extLst>
                  <a:ext uri="{FF2B5EF4-FFF2-40B4-BE49-F238E27FC236}">
                    <a16:creationId xmlns:a16="http://schemas.microsoft.com/office/drawing/2014/main" id="{2B104AE1-12B9-4B4C-9AD9-DE90AC88C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08" t="24468" r="28781" b="25066"/>
              <a:stretch/>
            </p:blipFill>
            <p:spPr bwMode="auto">
              <a:xfrm>
                <a:off x="4837471" y="1258529"/>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4E303F7-973B-1445-AE85-404B847E61F7}"/>
                  </a:ext>
                </a:extLst>
              </p:cNvPr>
              <p:cNvSpPr txBox="1"/>
              <p:nvPr/>
            </p:nvSpPr>
            <p:spPr>
              <a:xfrm>
                <a:off x="5171767" y="1911922"/>
                <a:ext cx="157317" cy="307777"/>
              </a:xfrm>
              <a:prstGeom prst="rect">
                <a:avLst/>
              </a:prstGeom>
              <a:noFill/>
            </p:spPr>
            <p:txBody>
              <a:bodyPr wrap="square" rtlCol="0">
                <a:spAutoFit/>
              </a:bodyPr>
              <a:lstStyle/>
              <a:p>
                <a:pPr algn="ctr"/>
                <a:r>
                  <a:rPr lang="en-US" dirty="0"/>
                  <a:t>8</a:t>
                </a:r>
              </a:p>
            </p:txBody>
          </p:sp>
        </p:grpSp>
        <p:grpSp>
          <p:nvGrpSpPr>
            <p:cNvPr id="20" name="Group 19">
              <a:extLst>
                <a:ext uri="{FF2B5EF4-FFF2-40B4-BE49-F238E27FC236}">
                  <a16:creationId xmlns:a16="http://schemas.microsoft.com/office/drawing/2014/main" id="{102294AC-30CE-7247-B4DD-D2A6D5ACC9A0}"/>
                </a:ext>
              </a:extLst>
            </p:cNvPr>
            <p:cNvGrpSpPr/>
            <p:nvPr/>
          </p:nvGrpSpPr>
          <p:grpSpPr>
            <a:xfrm>
              <a:off x="5411038" y="3980985"/>
              <a:ext cx="825910" cy="969068"/>
              <a:chOff x="4837471" y="1258529"/>
              <a:chExt cx="825910" cy="969068"/>
            </a:xfrm>
          </p:grpSpPr>
          <p:pic>
            <p:nvPicPr>
              <p:cNvPr id="21" name="Picture 2" descr="Metal Aluminum or Enamel Bucket Cartoon Vector Flat Illustration Icon  Isolated. Stock Vector - Illustration of flat, isolated: 158498742">
                <a:extLst>
                  <a:ext uri="{FF2B5EF4-FFF2-40B4-BE49-F238E27FC236}">
                    <a16:creationId xmlns:a16="http://schemas.microsoft.com/office/drawing/2014/main" id="{4BBCC622-90AB-1949-B6F8-782DDAC9DA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08" t="24468" r="28781" b="25066"/>
              <a:stretch/>
            </p:blipFill>
            <p:spPr bwMode="auto">
              <a:xfrm>
                <a:off x="4837471" y="1258529"/>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9ED0DF7-92FD-594E-8DB9-E880B89A5A29}"/>
                  </a:ext>
                </a:extLst>
              </p:cNvPr>
              <p:cNvSpPr txBox="1"/>
              <p:nvPr/>
            </p:nvSpPr>
            <p:spPr>
              <a:xfrm>
                <a:off x="5171767" y="1911922"/>
                <a:ext cx="157317" cy="307777"/>
              </a:xfrm>
              <a:prstGeom prst="rect">
                <a:avLst/>
              </a:prstGeom>
              <a:noFill/>
            </p:spPr>
            <p:txBody>
              <a:bodyPr wrap="square" rtlCol="0">
                <a:spAutoFit/>
              </a:bodyPr>
              <a:lstStyle/>
              <a:p>
                <a:pPr algn="ctr"/>
                <a:r>
                  <a:rPr lang="en-US" dirty="0"/>
                  <a:t>7</a:t>
                </a:r>
              </a:p>
            </p:txBody>
          </p:sp>
        </p:grpSp>
        <p:grpSp>
          <p:nvGrpSpPr>
            <p:cNvPr id="23" name="Group 22">
              <a:extLst>
                <a:ext uri="{FF2B5EF4-FFF2-40B4-BE49-F238E27FC236}">
                  <a16:creationId xmlns:a16="http://schemas.microsoft.com/office/drawing/2014/main" id="{4446BC7E-DCB3-2340-A889-707DEE41B09E}"/>
                </a:ext>
              </a:extLst>
            </p:cNvPr>
            <p:cNvGrpSpPr/>
            <p:nvPr/>
          </p:nvGrpSpPr>
          <p:grpSpPr>
            <a:xfrm>
              <a:off x="4524347" y="3988883"/>
              <a:ext cx="825910" cy="969068"/>
              <a:chOff x="4837471" y="1258529"/>
              <a:chExt cx="825910" cy="969068"/>
            </a:xfrm>
          </p:grpSpPr>
          <p:pic>
            <p:nvPicPr>
              <p:cNvPr id="24" name="Picture 2" descr="Metal Aluminum or Enamel Bucket Cartoon Vector Flat Illustration Icon  Isolated. Stock Vector - Illustration of flat, isolated: 158498742">
                <a:extLst>
                  <a:ext uri="{FF2B5EF4-FFF2-40B4-BE49-F238E27FC236}">
                    <a16:creationId xmlns:a16="http://schemas.microsoft.com/office/drawing/2014/main" id="{8FC5694B-A264-0147-95B4-98F2A3B0A9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08" t="24468" r="28781" b="25066"/>
              <a:stretch/>
            </p:blipFill>
            <p:spPr bwMode="auto">
              <a:xfrm>
                <a:off x="4837471" y="1258529"/>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3C7968F-4B1C-8F49-9BA9-0A2E02BC38A1}"/>
                  </a:ext>
                </a:extLst>
              </p:cNvPr>
              <p:cNvSpPr txBox="1"/>
              <p:nvPr/>
            </p:nvSpPr>
            <p:spPr>
              <a:xfrm>
                <a:off x="5171767" y="1911922"/>
                <a:ext cx="157317" cy="307777"/>
              </a:xfrm>
              <a:prstGeom prst="rect">
                <a:avLst/>
              </a:prstGeom>
              <a:noFill/>
            </p:spPr>
            <p:txBody>
              <a:bodyPr wrap="square" rtlCol="0">
                <a:spAutoFit/>
              </a:bodyPr>
              <a:lstStyle/>
              <a:p>
                <a:pPr algn="ctr"/>
                <a:r>
                  <a:rPr lang="en-US" dirty="0"/>
                  <a:t>6</a:t>
                </a:r>
              </a:p>
            </p:txBody>
          </p:sp>
        </p:grpSp>
        <p:grpSp>
          <p:nvGrpSpPr>
            <p:cNvPr id="26" name="Group 25">
              <a:extLst>
                <a:ext uri="{FF2B5EF4-FFF2-40B4-BE49-F238E27FC236}">
                  <a16:creationId xmlns:a16="http://schemas.microsoft.com/office/drawing/2014/main" id="{38721479-BE72-0E41-A961-EF2DBE8EF82A}"/>
                </a:ext>
              </a:extLst>
            </p:cNvPr>
            <p:cNvGrpSpPr/>
            <p:nvPr/>
          </p:nvGrpSpPr>
          <p:grpSpPr>
            <a:xfrm>
              <a:off x="3637656" y="3988883"/>
              <a:ext cx="825910" cy="969068"/>
              <a:chOff x="4837471" y="1258529"/>
              <a:chExt cx="825910" cy="969068"/>
            </a:xfrm>
          </p:grpSpPr>
          <p:pic>
            <p:nvPicPr>
              <p:cNvPr id="27" name="Picture 2" descr="Metal Aluminum or Enamel Bucket Cartoon Vector Flat Illustration Icon  Isolated. Stock Vector - Illustration of flat, isolated: 158498742">
                <a:extLst>
                  <a:ext uri="{FF2B5EF4-FFF2-40B4-BE49-F238E27FC236}">
                    <a16:creationId xmlns:a16="http://schemas.microsoft.com/office/drawing/2014/main" id="{8E2A739C-48EB-9E4B-9B5E-D8FB05387D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08" t="24468" r="28781" b="25066"/>
              <a:stretch/>
            </p:blipFill>
            <p:spPr bwMode="auto">
              <a:xfrm>
                <a:off x="4837471" y="1258529"/>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893256F-A880-684F-9468-7F5D2D5C70BD}"/>
                  </a:ext>
                </a:extLst>
              </p:cNvPr>
              <p:cNvSpPr txBox="1"/>
              <p:nvPr/>
            </p:nvSpPr>
            <p:spPr>
              <a:xfrm>
                <a:off x="5171767" y="1911922"/>
                <a:ext cx="157317" cy="307777"/>
              </a:xfrm>
              <a:prstGeom prst="rect">
                <a:avLst/>
              </a:prstGeom>
              <a:noFill/>
            </p:spPr>
            <p:txBody>
              <a:bodyPr wrap="square" rtlCol="0">
                <a:spAutoFit/>
              </a:bodyPr>
              <a:lstStyle/>
              <a:p>
                <a:pPr algn="ctr"/>
                <a:r>
                  <a:rPr lang="en-US" dirty="0"/>
                  <a:t>5</a:t>
                </a:r>
              </a:p>
            </p:txBody>
          </p:sp>
        </p:grpSp>
        <p:grpSp>
          <p:nvGrpSpPr>
            <p:cNvPr id="29" name="Group 28">
              <a:extLst>
                <a:ext uri="{FF2B5EF4-FFF2-40B4-BE49-F238E27FC236}">
                  <a16:creationId xmlns:a16="http://schemas.microsoft.com/office/drawing/2014/main" id="{7EAA9709-9345-7E4E-8D8D-153D61004413}"/>
                </a:ext>
              </a:extLst>
            </p:cNvPr>
            <p:cNvGrpSpPr/>
            <p:nvPr/>
          </p:nvGrpSpPr>
          <p:grpSpPr>
            <a:xfrm>
              <a:off x="2755414" y="3996781"/>
              <a:ext cx="825910" cy="969068"/>
              <a:chOff x="4837471" y="1258529"/>
              <a:chExt cx="825910" cy="969068"/>
            </a:xfrm>
          </p:grpSpPr>
          <p:pic>
            <p:nvPicPr>
              <p:cNvPr id="30" name="Picture 2" descr="Metal Aluminum or Enamel Bucket Cartoon Vector Flat Illustration Icon  Isolated. Stock Vector - Illustration of flat, isolated: 158498742">
                <a:extLst>
                  <a:ext uri="{FF2B5EF4-FFF2-40B4-BE49-F238E27FC236}">
                    <a16:creationId xmlns:a16="http://schemas.microsoft.com/office/drawing/2014/main" id="{C192577E-A8A1-204B-A19C-575E1A15BD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08" t="24468" r="28781" b="25066"/>
              <a:stretch/>
            </p:blipFill>
            <p:spPr bwMode="auto">
              <a:xfrm>
                <a:off x="4837471" y="1258529"/>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17F2512-6564-6542-B326-C027446E5BA5}"/>
                  </a:ext>
                </a:extLst>
              </p:cNvPr>
              <p:cNvSpPr txBox="1"/>
              <p:nvPr/>
            </p:nvSpPr>
            <p:spPr>
              <a:xfrm>
                <a:off x="5171767" y="1911922"/>
                <a:ext cx="157317" cy="307777"/>
              </a:xfrm>
              <a:prstGeom prst="rect">
                <a:avLst/>
              </a:prstGeom>
              <a:noFill/>
            </p:spPr>
            <p:txBody>
              <a:bodyPr wrap="square" rtlCol="0">
                <a:spAutoFit/>
              </a:bodyPr>
              <a:lstStyle/>
              <a:p>
                <a:pPr algn="ctr"/>
                <a:r>
                  <a:rPr lang="en-US" dirty="0"/>
                  <a:t>4</a:t>
                </a:r>
              </a:p>
            </p:txBody>
          </p:sp>
        </p:grpSp>
        <p:grpSp>
          <p:nvGrpSpPr>
            <p:cNvPr id="32" name="Group 31">
              <a:extLst>
                <a:ext uri="{FF2B5EF4-FFF2-40B4-BE49-F238E27FC236}">
                  <a16:creationId xmlns:a16="http://schemas.microsoft.com/office/drawing/2014/main" id="{3F546648-63E7-0948-AB6A-E8AC7A5465FD}"/>
                </a:ext>
              </a:extLst>
            </p:cNvPr>
            <p:cNvGrpSpPr/>
            <p:nvPr/>
          </p:nvGrpSpPr>
          <p:grpSpPr>
            <a:xfrm>
              <a:off x="1873172" y="4005022"/>
              <a:ext cx="825910" cy="969068"/>
              <a:chOff x="4837471" y="1258529"/>
              <a:chExt cx="825910" cy="969068"/>
            </a:xfrm>
          </p:grpSpPr>
          <p:pic>
            <p:nvPicPr>
              <p:cNvPr id="33" name="Picture 2" descr="Metal Aluminum or Enamel Bucket Cartoon Vector Flat Illustration Icon  Isolated. Stock Vector - Illustration of flat, isolated: 158498742">
                <a:extLst>
                  <a:ext uri="{FF2B5EF4-FFF2-40B4-BE49-F238E27FC236}">
                    <a16:creationId xmlns:a16="http://schemas.microsoft.com/office/drawing/2014/main" id="{09E17702-7C74-7B4A-97CD-5DC5986393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08" t="24468" r="28781" b="25066"/>
              <a:stretch/>
            </p:blipFill>
            <p:spPr bwMode="auto">
              <a:xfrm>
                <a:off x="4837471" y="1258529"/>
                <a:ext cx="825910" cy="96906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8CCAB56D-C8F1-064E-9B17-D0AFA5235264}"/>
                  </a:ext>
                </a:extLst>
              </p:cNvPr>
              <p:cNvSpPr txBox="1"/>
              <p:nvPr/>
            </p:nvSpPr>
            <p:spPr>
              <a:xfrm>
                <a:off x="5171767" y="1911922"/>
                <a:ext cx="157317" cy="307777"/>
              </a:xfrm>
              <a:prstGeom prst="rect">
                <a:avLst/>
              </a:prstGeom>
              <a:noFill/>
            </p:spPr>
            <p:txBody>
              <a:bodyPr wrap="square" rtlCol="0">
                <a:spAutoFit/>
              </a:bodyPr>
              <a:lstStyle/>
              <a:p>
                <a:pPr algn="ctr"/>
                <a:r>
                  <a:rPr lang="en-US" dirty="0"/>
                  <a:t>3</a:t>
                </a:r>
              </a:p>
            </p:txBody>
          </p:sp>
        </p:grpSp>
      </p:grpSp>
      <p:pic>
        <p:nvPicPr>
          <p:cNvPr id="35" name="Picture 34" descr="A person riding a horse&#10;&#10;Description automatically generated with medium confidence">
            <a:extLst>
              <a:ext uri="{FF2B5EF4-FFF2-40B4-BE49-F238E27FC236}">
                <a16:creationId xmlns:a16="http://schemas.microsoft.com/office/drawing/2014/main" id="{E982EF0B-7B81-B24D-BCC9-4EBCB81CC5EC}"/>
              </a:ext>
            </a:extLst>
          </p:cNvPr>
          <p:cNvPicPr>
            <a:picLocks noChangeAspect="1"/>
          </p:cNvPicPr>
          <p:nvPr/>
        </p:nvPicPr>
        <p:blipFill rotWithShape="1">
          <a:blip r:embed="rId5"/>
          <a:srcRect l="52137"/>
          <a:stretch/>
        </p:blipFill>
        <p:spPr>
          <a:xfrm>
            <a:off x="6667722" y="1050564"/>
            <a:ext cx="1865141" cy="2457501"/>
          </a:xfrm>
          <a:prstGeom prst="rect">
            <a:avLst/>
          </a:prstGeom>
        </p:spPr>
      </p:pic>
      <p:sp>
        <p:nvSpPr>
          <p:cNvPr id="36" name="TextBox 35">
            <a:extLst>
              <a:ext uri="{FF2B5EF4-FFF2-40B4-BE49-F238E27FC236}">
                <a16:creationId xmlns:a16="http://schemas.microsoft.com/office/drawing/2014/main" id="{124E2BA0-A96B-3448-AEB7-D71D398FDA94}"/>
              </a:ext>
            </a:extLst>
          </p:cNvPr>
          <p:cNvSpPr txBox="1"/>
          <p:nvPr/>
        </p:nvSpPr>
        <p:spPr>
          <a:xfrm>
            <a:off x="4798638" y="1802262"/>
            <a:ext cx="1562100" cy="954107"/>
          </a:xfrm>
          <a:prstGeom prst="rect">
            <a:avLst/>
          </a:prstGeom>
          <a:noFill/>
          <a:ln>
            <a:solidFill>
              <a:schemeClr val="tx1"/>
            </a:solidFill>
          </a:ln>
        </p:spPr>
        <p:txBody>
          <a:bodyPr wrap="square" rtlCol="0">
            <a:spAutoFit/>
          </a:bodyPr>
          <a:lstStyle/>
          <a:p>
            <a:r>
              <a:rPr lang="en-US" dirty="0"/>
              <a:t>Background: 0.5</a:t>
            </a:r>
          </a:p>
          <a:p>
            <a:r>
              <a:rPr lang="en-US" dirty="0">
                <a:solidFill>
                  <a:srgbClr val="C37779"/>
                </a:solidFill>
              </a:rPr>
              <a:t>Person</a:t>
            </a:r>
            <a:r>
              <a:rPr lang="en-US" dirty="0"/>
              <a:t>: 0.3</a:t>
            </a:r>
          </a:p>
          <a:p>
            <a:r>
              <a:rPr lang="en-US" dirty="0">
                <a:solidFill>
                  <a:srgbClr val="D20082"/>
                </a:solidFill>
              </a:rPr>
              <a:t>Horse</a:t>
            </a:r>
            <a:r>
              <a:rPr lang="en-US" dirty="0"/>
              <a:t>: 0.4</a:t>
            </a:r>
          </a:p>
          <a:p>
            <a:r>
              <a:rPr lang="en-US" dirty="0">
                <a:solidFill>
                  <a:srgbClr val="808080"/>
                </a:solidFill>
              </a:rPr>
              <a:t>Cars</a:t>
            </a:r>
            <a:r>
              <a:rPr lang="en-US" dirty="0"/>
              <a:t>: 0.2</a:t>
            </a:r>
          </a:p>
        </p:txBody>
      </p:sp>
      <p:cxnSp>
        <p:nvCxnSpPr>
          <p:cNvPr id="38" name="Curved Connector 37">
            <a:extLst>
              <a:ext uri="{FF2B5EF4-FFF2-40B4-BE49-F238E27FC236}">
                <a16:creationId xmlns:a16="http://schemas.microsoft.com/office/drawing/2014/main" id="{AC8ABED8-8EE1-914E-BB50-921617FD5384}"/>
              </a:ext>
            </a:extLst>
          </p:cNvPr>
          <p:cNvCxnSpPr>
            <a:cxnSpLocks/>
            <a:stCxn id="36" idx="2"/>
            <a:endCxn id="30" idx="0"/>
          </p:cNvCxnSpPr>
          <p:nvPr/>
        </p:nvCxnSpPr>
        <p:spPr>
          <a:xfrm rot="5400000">
            <a:off x="3782398" y="2199491"/>
            <a:ext cx="1240412" cy="2354169"/>
          </a:xfrm>
          <a:prstGeom prst="curvedConnector3">
            <a:avLst>
              <a:gd name="adj1" fmla="val 50000"/>
            </a:avLst>
          </a:prstGeom>
          <a:ln w="38100">
            <a:solidFill>
              <a:srgbClr val="D2008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81904B0D-0B4A-3A48-97E5-1F51ACB7503C}"/>
              </a:ext>
            </a:extLst>
          </p:cNvPr>
          <p:cNvCxnSpPr>
            <a:stCxn id="36" idx="2"/>
            <a:endCxn id="33" idx="0"/>
          </p:cNvCxnSpPr>
          <p:nvPr/>
        </p:nvCxnSpPr>
        <p:spPr>
          <a:xfrm rot="5400000">
            <a:off x="3337157" y="1762490"/>
            <a:ext cx="1248653" cy="3236411"/>
          </a:xfrm>
          <a:prstGeom prst="curvedConnector3">
            <a:avLst/>
          </a:prstGeom>
          <a:ln w="38100">
            <a:solidFill>
              <a:srgbClr val="C37779"/>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5C5DC490-3655-1D4F-B442-3EDD98A07541}"/>
              </a:ext>
            </a:extLst>
          </p:cNvPr>
          <p:cNvCxnSpPr>
            <a:stCxn id="36" idx="2"/>
            <a:endCxn id="27" idx="0"/>
          </p:cNvCxnSpPr>
          <p:nvPr/>
        </p:nvCxnSpPr>
        <p:spPr>
          <a:xfrm rot="5400000">
            <a:off x="4227468" y="2636663"/>
            <a:ext cx="1232514" cy="1471927"/>
          </a:xfrm>
          <a:prstGeom prst="curvedConnector3">
            <a:avLst/>
          </a:prstGeom>
          <a:ln w="38100">
            <a:tailEnd type="triangle"/>
          </a:ln>
        </p:spPr>
        <p:style>
          <a:lnRef idx="1">
            <a:schemeClr val="dk1"/>
          </a:lnRef>
          <a:fillRef idx="0">
            <a:schemeClr val="dk1"/>
          </a:fillRef>
          <a:effectRef idx="0">
            <a:schemeClr val="dk1"/>
          </a:effectRef>
          <a:fontRef idx="minor">
            <a:schemeClr val="tx1"/>
          </a:fontRef>
        </p:style>
      </p:cxnSp>
      <p:cxnSp>
        <p:nvCxnSpPr>
          <p:cNvPr id="46" name="Curved Connector 45">
            <a:extLst>
              <a:ext uri="{FF2B5EF4-FFF2-40B4-BE49-F238E27FC236}">
                <a16:creationId xmlns:a16="http://schemas.microsoft.com/office/drawing/2014/main" id="{E31FD737-0883-5649-B013-F904B8313174}"/>
              </a:ext>
            </a:extLst>
          </p:cNvPr>
          <p:cNvCxnSpPr>
            <a:cxnSpLocks/>
            <a:stCxn id="36" idx="2"/>
            <a:endCxn id="9" idx="0"/>
          </p:cNvCxnSpPr>
          <p:nvPr/>
        </p:nvCxnSpPr>
        <p:spPr>
          <a:xfrm rot="5400000">
            <a:off x="2900645" y="1320130"/>
            <a:ext cx="1242804" cy="4115283"/>
          </a:xfrm>
          <a:prstGeom prst="curvedConnector3">
            <a:avLst/>
          </a:prstGeom>
          <a:ln w="38100">
            <a:solidFill>
              <a:srgbClr val="80808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D7674FD-3B9A-D347-918C-661BCA960656}"/>
                  </a:ext>
                </a:extLst>
              </p:cNvPr>
              <p:cNvSpPr txBox="1"/>
              <p:nvPr/>
            </p:nvSpPr>
            <p:spPr>
              <a:xfrm>
                <a:off x="4939204" y="3486601"/>
                <a:ext cx="1903622" cy="307777"/>
              </a:xfrm>
              <a:prstGeom prst="rect">
                <a:avLst/>
              </a:prstGeom>
              <a:noFill/>
            </p:spPr>
            <p:txBody>
              <a:bodyPr wrap="square" rtlCol="0">
                <a:spAutoFit/>
              </a:bodyPr>
              <a:lstStyle/>
              <a:p>
                <a:pPr algn="ctr"/>
                <a:r>
                  <a:rPr lang="en-US" dirty="0"/>
                  <a:t>0.6 </a:t>
                </a:r>
                <a14:m>
                  <m:oMath xmlns:m="http://schemas.openxmlformats.org/officeDocument/2006/math">
                    <m:r>
                      <a:rPr lang="en-US" i="1" smtClean="0">
                        <a:latin typeface="Cambria Math" panose="02040503050406030204" pitchFamily="18" charset="0"/>
                        <a:ea typeface="Cambria Math" panose="02040503050406030204" pitchFamily="18" charset="0"/>
                      </a:rPr>
                      <m:t>&lt;</m:t>
                    </m:r>
                  </m:oMath>
                </a14:m>
                <a:r>
                  <a:rPr lang="en-US" dirty="0"/>
                  <a:t> size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0.7</a:t>
                </a:r>
              </a:p>
            </p:txBody>
          </p:sp>
        </mc:Choice>
        <mc:Fallback xmlns="">
          <p:sp>
            <p:nvSpPr>
              <p:cNvPr id="53" name="TextBox 52">
                <a:extLst>
                  <a:ext uri="{FF2B5EF4-FFF2-40B4-BE49-F238E27FC236}">
                    <a16:creationId xmlns:a16="http://schemas.microsoft.com/office/drawing/2014/main" id="{DD7674FD-3B9A-D347-918C-661BCA960656}"/>
                  </a:ext>
                </a:extLst>
              </p:cNvPr>
              <p:cNvSpPr txBox="1">
                <a:spLocks noRot="1" noChangeAspect="1" noMove="1" noResize="1" noEditPoints="1" noAdjustHandles="1" noChangeArrowheads="1" noChangeShapeType="1" noTextEdit="1"/>
              </p:cNvSpPr>
              <p:nvPr/>
            </p:nvSpPr>
            <p:spPr>
              <a:xfrm>
                <a:off x="4939204" y="3486601"/>
                <a:ext cx="1903622" cy="307777"/>
              </a:xfrm>
              <a:prstGeom prst="rect">
                <a:avLst/>
              </a:prstGeom>
              <a:blipFill>
                <a:blip r:embed="rId6"/>
                <a:stretch>
                  <a:fillRect t="-4000" b="-20000"/>
                </a:stretch>
              </a:blipFill>
            </p:spPr>
            <p:txBody>
              <a:bodyPr/>
              <a:lstStyle/>
              <a:p>
                <a:r>
                  <a:rPr lang="en-US">
                    <a:noFill/>
                  </a:rPr>
                  <a:t> </a:t>
                </a:r>
              </a:p>
            </p:txBody>
          </p:sp>
        </mc:Fallback>
      </mc:AlternateContent>
      <p:cxnSp>
        <p:nvCxnSpPr>
          <p:cNvPr id="52" name="Straight Arrow Connector 51">
            <a:extLst>
              <a:ext uri="{FF2B5EF4-FFF2-40B4-BE49-F238E27FC236}">
                <a16:creationId xmlns:a16="http://schemas.microsoft.com/office/drawing/2014/main" id="{6CFD1B52-A2D1-A741-B1B1-9DC9CFA929AF}"/>
              </a:ext>
            </a:extLst>
          </p:cNvPr>
          <p:cNvCxnSpPr>
            <a:stCxn id="53" idx="2"/>
            <a:endCxn id="21" idx="0"/>
          </p:cNvCxnSpPr>
          <p:nvPr/>
        </p:nvCxnSpPr>
        <p:spPr>
          <a:xfrm flipH="1">
            <a:off x="5881143" y="3794378"/>
            <a:ext cx="9872" cy="1866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39B5BBA0-E8AD-764B-AFF0-5BCD3A4A5D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39BE742-C25E-B146-8BC3-4BAB7B80EFE7}"/>
                  </a:ext>
                </a:extLst>
              </p:cNvPr>
              <p:cNvSpPr txBox="1"/>
              <p:nvPr/>
            </p:nvSpPr>
            <p:spPr>
              <a:xfrm>
                <a:off x="-323532" y="3510637"/>
                <a:ext cx="1903622" cy="307777"/>
              </a:xfrm>
              <a:prstGeom prst="rect">
                <a:avLst/>
              </a:prstGeom>
              <a:noFill/>
            </p:spPr>
            <p:txBody>
              <a:bodyPr wrap="square" rtlCol="0">
                <a:spAutoFit/>
              </a:bodyPr>
              <a:lstStyle/>
              <a:p>
                <a:pPr algn="ctr"/>
                <a:r>
                  <a:rPr lang="en-US" dirty="0"/>
                  <a:t>0 </a:t>
                </a:r>
                <a14:m>
                  <m:oMath xmlns:m="http://schemas.openxmlformats.org/officeDocument/2006/math">
                    <m:r>
                      <a:rPr lang="en-US" i="1" smtClean="0">
                        <a:latin typeface="Cambria Math" panose="02040503050406030204" pitchFamily="18" charset="0"/>
                        <a:ea typeface="Cambria Math" panose="02040503050406030204" pitchFamily="18" charset="0"/>
                      </a:rPr>
                      <m:t>&lt;</m:t>
                    </m:r>
                  </m:oMath>
                </a14:m>
                <a:r>
                  <a:rPr lang="en-US" dirty="0"/>
                  <a:t> size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0.1</a:t>
                </a:r>
              </a:p>
            </p:txBody>
          </p:sp>
        </mc:Choice>
        <mc:Fallback xmlns="">
          <p:sp>
            <p:nvSpPr>
              <p:cNvPr id="45" name="TextBox 44">
                <a:extLst>
                  <a:ext uri="{FF2B5EF4-FFF2-40B4-BE49-F238E27FC236}">
                    <a16:creationId xmlns:a16="http://schemas.microsoft.com/office/drawing/2014/main" id="{C39BE742-C25E-B146-8BC3-4BAB7B80EFE7}"/>
                  </a:ext>
                </a:extLst>
              </p:cNvPr>
              <p:cNvSpPr txBox="1">
                <a:spLocks noRot="1" noChangeAspect="1" noMove="1" noResize="1" noEditPoints="1" noAdjustHandles="1" noChangeArrowheads="1" noChangeShapeType="1" noTextEdit="1"/>
              </p:cNvSpPr>
              <p:nvPr/>
            </p:nvSpPr>
            <p:spPr>
              <a:xfrm>
                <a:off x="-323532" y="3510637"/>
                <a:ext cx="1903622" cy="307777"/>
              </a:xfrm>
              <a:prstGeom prst="rect">
                <a:avLst/>
              </a:prstGeom>
              <a:blipFill>
                <a:blip r:embed="rId7"/>
                <a:stretch>
                  <a:fillRect t="-4000" b="-20000"/>
                </a:stretch>
              </a:blipFill>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2CAAC8BB-76EF-0145-9B27-540054711AC3}"/>
              </a:ext>
            </a:extLst>
          </p:cNvPr>
          <p:cNvCxnSpPr>
            <a:stCxn id="45" idx="2"/>
          </p:cNvCxnSpPr>
          <p:nvPr/>
        </p:nvCxnSpPr>
        <p:spPr>
          <a:xfrm flipH="1">
            <a:off x="618407" y="3818414"/>
            <a:ext cx="9872" cy="1866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56283E6F-3468-B34E-9DB3-2CF4347C1793}"/>
                  </a:ext>
                </a:extLst>
              </p:cNvPr>
              <p:cNvSpPr txBox="1"/>
              <p:nvPr/>
            </p:nvSpPr>
            <p:spPr>
              <a:xfrm>
                <a:off x="7517022" y="3541950"/>
                <a:ext cx="1903622" cy="307777"/>
              </a:xfrm>
              <a:prstGeom prst="rect">
                <a:avLst/>
              </a:prstGeom>
              <a:noFill/>
            </p:spPr>
            <p:txBody>
              <a:bodyPr wrap="square" rtlCol="0">
                <a:spAutoFit/>
              </a:bodyPr>
              <a:lstStyle/>
              <a:p>
                <a:pPr algn="ctr"/>
                <a:r>
                  <a:rPr lang="en-US" dirty="0"/>
                  <a:t>0.9 </a:t>
                </a:r>
                <a14:m>
                  <m:oMath xmlns:m="http://schemas.openxmlformats.org/officeDocument/2006/math">
                    <m:r>
                      <a:rPr lang="en-US" i="1" smtClean="0">
                        <a:latin typeface="Cambria Math" panose="02040503050406030204" pitchFamily="18" charset="0"/>
                        <a:ea typeface="Cambria Math" panose="02040503050406030204" pitchFamily="18" charset="0"/>
                      </a:rPr>
                      <m:t>&lt;</m:t>
                    </m:r>
                  </m:oMath>
                </a14:m>
                <a:r>
                  <a:rPr lang="en-US" dirty="0"/>
                  <a:t> size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1</a:t>
                </a:r>
              </a:p>
            </p:txBody>
          </p:sp>
        </mc:Choice>
        <mc:Fallback xmlns="">
          <p:sp>
            <p:nvSpPr>
              <p:cNvPr id="48" name="TextBox 47">
                <a:extLst>
                  <a:ext uri="{FF2B5EF4-FFF2-40B4-BE49-F238E27FC236}">
                    <a16:creationId xmlns:a16="http://schemas.microsoft.com/office/drawing/2014/main" id="{56283E6F-3468-B34E-9DB3-2CF4347C1793}"/>
                  </a:ext>
                </a:extLst>
              </p:cNvPr>
              <p:cNvSpPr txBox="1">
                <a:spLocks noRot="1" noChangeAspect="1" noMove="1" noResize="1" noEditPoints="1" noAdjustHandles="1" noChangeArrowheads="1" noChangeShapeType="1" noTextEdit="1"/>
              </p:cNvSpPr>
              <p:nvPr/>
            </p:nvSpPr>
            <p:spPr>
              <a:xfrm>
                <a:off x="7517022" y="3541950"/>
                <a:ext cx="1903622" cy="307777"/>
              </a:xfrm>
              <a:prstGeom prst="rect">
                <a:avLst/>
              </a:prstGeom>
              <a:blipFill>
                <a:blip r:embed="rId8"/>
                <a:stretch>
                  <a:fillRect t="-3846" b="-19231"/>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811F5764-E603-DA4A-A4D7-9BCEF1C6CFAF}"/>
              </a:ext>
            </a:extLst>
          </p:cNvPr>
          <p:cNvCxnSpPr>
            <a:stCxn id="48" idx="2"/>
          </p:cNvCxnSpPr>
          <p:nvPr/>
        </p:nvCxnSpPr>
        <p:spPr>
          <a:xfrm flipH="1">
            <a:off x="8458961" y="3849727"/>
            <a:ext cx="9872" cy="1866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51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10"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fade">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6" grpId="0" animBg="1"/>
      <p:bldP spid="53" grpId="0"/>
      <p:bldP spid="45" grpId="0"/>
      <p:bldP spid="48"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24585</TotalTime>
  <Words>6555</Words>
  <Application>Microsoft Macintosh PowerPoint</Application>
  <PresentationFormat>On-screen Show (16:9)</PresentationFormat>
  <Paragraphs>864</Paragraphs>
  <Slides>35</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Cambria Math</vt:lpstr>
      <vt:lpstr>Helvetica</vt:lpstr>
      <vt:lpstr>Simple Light</vt:lpstr>
      <vt:lpstr>Volumetric Weak Supervision for Semantic Segmentation </vt:lpstr>
      <vt:lpstr>Outline</vt:lpstr>
      <vt:lpstr>Semantic Segmentation</vt:lpstr>
      <vt:lpstr>Semantic Segmentation</vt:lpstr>
      <vt:lpstr>Fully Supervised Semantic Segmentation</vt:lpstr>
      <vt:lpstr>Disadvantage of Fully Supervised Semantic Segmentation</vt:lpstr>
      <vt:lpstr>Weakly Supervised Semantic Segmentation</vt:lpstr>
      <vt:lpstr>Volumetric Supervision</vt:lpstr>
      <vt:lpstr>Volumetric Annotation</vt:lpstr>
      <vt:lpstr>Volumetric Loss</vt:lpstr>
      <vt:lpstr>Quadratic Volumetric Loss (QVL)</vt:lpstr>
      <vt:lpstr>Outside Quadratic Volumetric Loss (OQVL)</vt:lpstr>
      <vt:lpstr>Negative Loss</vt:lpstr>
      <vt:lpstr>Class Activation Map (CAM)</vt:lpstr>
      <vt:lpstr>Implementing Volumetric Supervision</vt:lpstr>
      <vt:lpstr>Volumetric Supervision: Joint Saliency and Semantic Segmentation</vt:lpstr>
      <vt:lpstr>Volumetric Supervision: Single Stage Semantic Segmentation  </vt:lpstr>
      <vt:lpstr>Volumetric Supervision: Semantic Segmentation via Sub-Category  </vt:lpstr>
      <vt:lpstr>Volumetric Supervision: Semantic Segmentation with Boundary Exploration</vt:lpstr>
      <vt:lpstr>Pascal VOC 2012 Dataset</vt:lpstr>
      <vt:lpstr>Joint Saliency and Semantic Segmentation</vt:lpstr>
      <vt:lpstr>Single Stage Semantic Segmentation </vt:lpstr>
      <vt:lpstr>Semantic Segmentation via Sub-category</vt:lpstr>
      <vt:lpstr>Semantic Segmentation with Boundary Exploration </vt:lpstr>
      <vt:lpstr>Negative Loss</vt:lpstr>
      <vt:lpstr>Noise in Volumetric Annotations</vt:lpstr>
      <vt:lpstr>Joint Saliency and Semantic Segmentation with Noise</vt:lpstr>
      <vt:lpstr>Single Stage Semantic Segmentation with Noise</vt:lpstr>
      <vt:lpstr>Semantic Segmentation via Sub-category with Noise</vt:lpstr>
      <vt:lpstr>Semantic Segmentation with Boundary Exploration with Noise </vt:lpstr>
      <vt:lpstr>Estimating Class Sizes </vt:lpstr>
      <vt:lpstr>Single Stage Segmentation Results</vt:lpstr>
      <vt:lpstr>Two Stage Segmentation Results</vt:lpstr>
      <vt:lpstr>Conclusion and Future Work</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Volumetric Weak Supervision for Semantic Segmentation </dc:title>
  <cp:lastModifiedBy>Sharhad Bashar</cp:lastModifiedBy>
  <cp:revision>269</cp:revision>
  <dcterms:modified xsi:type="dcterms:W3CDTF">2022-05-16T16:10:06Z</dcterms:modified>
</cp:coreProperties>
</file>